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6" r:id="rId6"/>
  </p:sldMasterIdLst>
  <p:notesMasterIdLst>
    <p:notesMasterId r:id="rId30"/>
  </p:notesMasterIdLst>
  <p:sldIdLst>
    <p:sldId id="262" r:id="rId7"/>
    <p:sldId id="327" r:id="rId8"/>
    <p:sldId id="325" r:id="rId9"/>
    <p:sldId id="300" r:id="rId10"/>
    <p:sldId id="304" r:id="rId11"/>
    <p:sldId id="326" r:id="rId12"/>
    <p:sldId id="301" r:id="rId13"/>
    <p:sldId id="302" r:id="rId14"/>
    <p:sldId id="307" r:id="rId15"/>
    <p:sldId id="308" r:id="rId16"/>
    <p:sldId id="320" r:id="rId17"/>
    <p:sldId id="312" r:id="rId18"/>
    <p:sldId id="314" r:id="rId19"/>
    <p:sldId id="322" r:id="rId20"/>
    <p:sldId id="323" r:id="rId21"/>
    <p:sldId id="257" r:id="rId22"/>
    <p:sldId id="316" r:id="rId23"/>
    <p:sldId id="317" r:id="rId24"/>
    <p:sldId id="324" r:id="rId25"/>
    <p:sldId id="318" r:id="rId26"/>
    <p:sldId id="319" r:id="rId27"/>
    <p:sldId id="321" r:id="rId28"/>
    <p:sldId id="275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0"/>
    <a:srgbClr val="FF5F00"/>
    <a:srgbClr val="CE1D7A"/>
    <a:srgbClr val="E7ECF2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73" autoAdjust="0"/>
  </p:normalViewPr>
  <p:slideViewPr>
    <p:cSldViewPr snapToGrid="0" showGuides="1">
      <p:cViewPr varScale="1">
        <p:scale>
          <a:sx n="85" d="100"/>
          <a:sy n="85" d="100"/>
        </p:scale>
        <p:origin x="58" y="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1538-F99F-455B-ADFD-93C6AA7C5C88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F2EE-2697-4A05-90C7-894C1431D5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1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Asiaa selvitellään </a:t>
            </a:r>
            <a:r>
              <a:rPr lang="fi-FI" dirty="0" err="1"/>
              <a:t>tukesissa</a:t>
            </a:r>
            <a:r>
              <a:rPr lang="fi-FI" dirty="0"/>
              <a:t>. Odotamme saavamme listauksen, josta toimijat hyötyvät (apuväline)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4F2EE-2697-4A05-90C7-894C1431D50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6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7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A84CF5-75A6-4502-80F1-E2E9005B6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CE1DC2-B43B-4145-B851-A8AF05FE3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216" y="2458608"/>
            <a:ext cx="5328000" cy="2448000"/>
          </a:xfrm>
        </p:spPr>
        <p:txBody>
          <a:bodyPr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A0D186-A9CC-4A8A-A80D-B56494779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216" y="5265681"/>
            <a:ext cx="5328000" cy="648000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Kuva 17" descr="Sosiaali- ja terveysalan lupa- ja valvontavirasto">
            <a:extLst>
              <a:ext uri="{FF2B5EF4-FFF2-40B4-BE49-F238E27FC236}">
                <a16:creationId xmlns:a16="http://schemas.microsoft.com/office/drawing/2014/main" id="{B96F40D3-A074-455A-90AE-E7896AE99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07" y="370332"/>
            <a:ext cx="2257561" cy="7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A496673-74ED-4719-A46E-DB094768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342133"/>
            <a:ext cx="4097050" cy="2669868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27523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510" y="3364992"/>
            <a:ext cx="5154706" cy="26470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A56FF6-5A13-4DBE-A87F-AB8BA530C4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9D10676-C436-4C6A-9F47-9F5D051ABC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9D726-3BC6-46C1-9D6C-F4C939BC681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CEA065-0DC7-4089-AC66-E0E55BF89D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86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8142732" cy="6011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7BCEF69-D963-40B7-947F-41EA372A9E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1088" y="1707180"/>
            <a:ext cx="3049587" cy="4332432"/>
          </a:xfrm>
        </p:spPr>
        <p:txBody>
          <a:bodyPr anchor="b" anchorCtr="0"/>
          <a:lstStyle>
            <a:lvl1pPr marL="0">
              <a:buNone/>
              <a:defRPr sz="2100"/>
            </a:lvl1pPr>
            <a:lvl2pPr>
              <a:defRPr sz="2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BB74E8-6331-46D3-A72B-DE71879F19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105BCD-B539-4837-BA85-362646D84A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719E83-7897-47FA-B89C-9656EF21C385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122BE5C-7BCC-49D4-ADA5-8741FF38D6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48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tekst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DF25CC0-2D18-4356-933A-A7F573F74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"/>
            <a:ext cx="12192000" cy="685536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48952ACB-DC84-45A6-9B4F-B7D93A6B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000" y="734400"/>
            <a:ext cx="5400000" cy="540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1752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l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F639D7-91BC-4DE8-8607-0E8D510A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000" y="734400"/>
            <a:ext cx="5400000" cy="540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27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653A940-7EFD-44E3-8677-25591B20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34400"/>
            <a:ext cx="5400000" cy="540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7927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DE6002-A285-4901-AB33-AAB41E97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87753"/>
            <a:ext cx="5015294" cy="1687068"/>
          </a:xfrm>
        </p:spPr>
        <p:txBody>
          <a:bodyPr anchor="ctr" anchorCtr="0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6544" y="694944"/>
            <a:ext cx="5029200" cy="5029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68E8CCE1-437E-4DE7-A640-D03CC88F0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CCD292-A4C2-4D01-B15B-38D7CF9279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93A341-64F3-4C1A-8DCE-DB969281A0D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0C22C6-972C-461C-8527-13ACD9A01A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691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1987A0-7EB1-4213-B3CB-7D6037A7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DF27C2-DD5A-4C78-B04D-7B503C75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AC5BCD-E9C1-439B-9E4B-256D5716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8300-D527-4198-92F0-DFF3268653F5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553339-A927-414E-A307-D7FFAA51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5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894650-8758-495C-B54B-06E9F32B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EDE00A-37C9-4B9E-9C97-78E81E4E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7FB0-C778-4983-9E23-D2576D17FD18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78BB02-3ECE-4E3D-8688-E96FFF67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483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Pr>
        <a:solidFill>
          <a:srgbClr val="007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3C143A7-5503-44B4-8951-01E1FDA4A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CE1DC2-B43B-4145-B851-A8AF05FE3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216" y="2505456"/>
            <a:ext cx="5328000" cy="1249008"/>
          </a:xfrm>
        </p:spPr>
        <p:txBody>
          <a:bodyPr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A0D186-A9CC-4A8A-A80D-B56494779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216" y="4438148"/>
            <a:ext cx="5328000" cy="1029963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Kuva 17" descr="Sosiaali- ja terveysalan lupa- ja valvontavirasto">
            <a:extLst>
              <a:ext uri="{FF2B5EF4-FFF2-40B4-BE49-F238E27FC236}">
                <a16:creationId xmlns:a16="http://schemas.microsoft.com/office/drawing/2014/main" id="{B96F40D3-A074-455A-90AE-E7896AE99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00" y="370800"/>
            <a:ext cx="2257561" cy="789432"/>
          </a:xfrm>
          <a:prstGeom prst="rect">
            <a:avLst/>
          </a:prstGeom>
        </p:spPr>
      </p:pic>
      <p:sp>
        <p:nvSpPr>
          <p:cNvPr id="6" name="TextBox 9" descr="Vaikuttava valvonta – vastuulliset toimijat">
            <a:extLst>
              <a:ext uri="{FF2B5EF4-FFF2-40B4-BE49-F238E27FC236}">
                <a16:creationId xmlns:a16="http://schemas.microsoft.com/office/drawing/2014/main" id="{AB6480BD-DBE1-104D-89F0-05842ACA3EAB}"/>
              </a:ext>
            </a:extLst>
          </p:cNvPr>
          <p:cNvSpPr txBox="1"/>
          <p:nvPr userDrawn="1"/>
        </p:nvSpPr>
        <p:spPr>
          <a:xfrm>
            <a:off x="6315216" y="6096146"/>
            <a:ext cx="5243573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950" b="1" spc="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Vaikuttava valvonta – vastuulliset toimijat</a:t>
            </a:r>
          </a:p>
        </p:txBody>
      </p:sp>
    </p:spTree>
    <p:extLst>
      <p:ext uri="{BB962C8B-B14F-4D97-AF65-F5344CB8AC3E}">
        <p14:creationId xmlns:p14="http://schemas.microsoft.com/office/powerpoint/2010/main" val="381779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ECF43ED3-1F8D-44F4-89C6-DB2A9166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E13A3E-A4C9-4ABC-A4D1-DF990097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B0762-CB9A-401E-A618-08A4CFC4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57A5-4050-4E12-B245-15BBB18A86C7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606312-D6E2-4775-8861-4C6096E7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09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97B2F9-EC68-4BC7-A7F1-578CD8EE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D4D271-F630-4534-85B6-980C7110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CC3C-CCCC-420F-AA60-1C192075336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A40778-08CB-4BB1-8FAD-16A9539C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F731AAD-2FC1-4E68-B234-D594D19A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96B8A2-8B2C-4A11-87A2-A58D0C4EFB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E78270-EE78-4A16-9A60-171FF63B82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D1C593-4892-461B-9985-743C58A68AC4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68BD21A-42D5-4DFE-B5B4-3B2140C48D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68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329B840-D97E-4D9B-B153-394AE415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25241427-7501-4825-9227-C49B42F17A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B12EF91-15E5-4E53-B117-E8DE40CB64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EDA44C-C170-4EE2-B664-A1EBE37270E8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CA856E4-7FD6-4B99-8093-615ED140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17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ECF43ED3-1F8D-44F4-89C6-DB2A9166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7B5123-DFB0-4055-BC55-ADED48C8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E5EE1C-C4EB-4B65-98F5-60FFF99F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E05-061E-4446-9B51-E6A085E48A15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4788AD-ADE6-4B93-9DD1-586D3EFE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667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F731AAD-2FC1-4E68-B234-D594D19A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D84C826-4ED2-463B-828C-20E834343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AF6C737-FC05-4D05-8D45-1D4925E1AB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28971F-CDF3-4E6F-8533-A29C3204DE1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818E9DB-457D-42E2-9339-7B3C4A1A19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1358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329B840-D97E-4D9B-B153-394AE415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B433BE2-764B-420A-89CB-80F94C1C84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FB386A7-A503-4DCA-B5CF-00E09C3250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55664C-216A-4728-BE6C-AE8786171E91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9F53C79-4307-4A56-AE52-9D7F01A864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8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ECF43ED3-1F8D-44F4-89C6-DB2A9166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E1D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7A22EC-DBC0-4C31-B8A2-78D4F52F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66EBAB-6011-48FE-B522-FEFE2884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CA0B-F0F0-45EA-A55A-6ABE3C5B6B8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064A5F-6340-400F-B814-5E714B98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497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F731AAD-2FC1-4E68-B234-D594D19A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E1D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9BD9846-3B81-4AA7-A132-92B87DA11E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846698D-C6C8-411E-BE35-1B6D7C0F4F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8605B-26C1-439C-8566-D147140C7F6D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983A6F5-9923-4037-8358-BB3771EC4A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329B840-D97E-4D9B-B153-394AE415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E1D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B231311B-6657-4F88-8FAB-FCFB88A43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4374F430-B949-4D21-A080-24E8454AB0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A597ED-4111-4288-80C7-1D87B88177EB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D328BF8-22EF-4A69-86BD-3E6C3A7561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595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75289625-43ED-435A-AEA0-BB699A6C54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D3C47D-CA56-417D-820C-1F5999B0AC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16B58C-E582-4426-8629-593676DF523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173F4F9-CC23-4E36-A967-B6A7233A38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60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01A47CF-17DE-4EEE-8758-E3CE3FF55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4FFF1A-3172-4BEE-A0A3-15A3279ADB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6AAC-B016-4655-905E-0198802A9A2C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9011D28-2169-4B7C-B8F0-464B8CC625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968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B0622AD1-DCE2-4E96-A045-09980EC6A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389" y="1976268"/>
            <a:ext cx="5010596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5010690" cy="357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6CD8E517-4C50-4DA9-A468-DB91143216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976268"/>
            <a:ext cx="5010597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2451600"/>
            <a:ext cx="5010690" cy="357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9CD85F2-3356-4377-86D5-7AEBF36BF3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8D1075-5EE0-48DD-A24B-89536EDEB9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174EE99-AAAD-4A84-92F5-49AC575161CF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A68B9AF-2292-4B46-A5B3-33355783F5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0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71D2BC87-9A0A-4C74-BD0F-0D873518BD5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1294" y="1901952"/>
            <a:ext cx="10170000" cy="3538727"/>
          </a:xfrm>
        </p:spPr>
        <p:txBody>
          <a:bodyPr anchor="ctr" anchorCtr="0"/>
          <a:lstStyle>
            <a:lvl1pPr algn="ctr">
              <a:buNone/>
              <a:defRPr i="1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7B6FF6E-6271-4819-A1FC-546BB4898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388" y="5440679"/>
            <a:ext cx="10169525" cy="580609"/>
          </a:xfrm>
        </p:spPr>
        <p:txBody>
          <a:bodyPr/>
          <a:lstStyle>
            <a:lvl1pPr>
              <a:spcBef>
                <a:spcPts val="0"/>
              </a:spcBef>
              <a:buNone/>
              <a:defRPr sz="1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F0B136-D98D-4D63-A828-1F4CC7BDB6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7F4788-F16D-4CEF-977A-8DFE775B26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E52761-5FE8-44C3-B2FB-AF193A78493D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BE7690-96F0-4ADE-8B17-F2170BA6F6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727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EDA86368-A83C-40AE-A261-13788A8E36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41388" y="1901825"/>
            <a:ext cx="10169525" cy="3538726"/>
          </a:xfrm>
        </p:spPr>
        <p:txBody>
          <a:bodyPr anchor="ctr" anchorCtr="0"/>
          <a:lstStyle>
            <a:lvl1pPr algn="ctr">
              <a:buNone/>
              <a:defRPr i="1"/>
            </a:lvl1pPr>
          </a:lstStyle>
          <a:p>
            <a:r>
              <a:rPr lang="fi-FI"/>
              <a:t>Lisää taulukko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7B6FF6E-6271-4819-A1FC-546BB4898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388" y="5440679"/>
            <a:ext cx="10169525" cy="580609"/>
          </a:xfrm>
        </p:spPr>
        <p:txBody>
          <a:bodyPr/>
          <a:lstStyle>
            <a:lvl1pPr>
              <a:spcBef>
                <a:spcPts val="0"/>
              </a:spcBef>
              <a:buNone/>
              <a:defRPr sz="1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BF6C52-BB88-4228-B23B-F86C8859555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7F76FE-A7F9-419F-A250-ECC2836E88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6E7EA01-064F-4A6E-A4FA-812F2A9DCAC6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F7E8A0-E478-465B-988A-6D9ADA3C76A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37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5154706" cy="13420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80000"/>
            <a:ext cx="5154706" cy="403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37376" y="0"/>
            <a:ext cx="5754624" cy="6011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24F556-BF60-4DBB-8E3E-8EA1C515E3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A60584-89CB-44E2-B64D-05CFD441DE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3918C2-5403-4183-9635-B9C20B1B18F0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2ABC89-5D06-4FF4-84D6-229968C35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3777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500116" cy="6011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510" y="365125"/>
            <a:ext cx="5154706" cy="13420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510" y="1980000"/>
            <a:ext cx="5154706" cy="403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73C187-4C4D-401E-A0A6-5176D658F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5C2B05-8E12-47D2-94E9-A9200C5D5B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C097D7-DEC5-4C6F-A364-850F7559AAD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B90713-6359-4411-A023-5CC359ED70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83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D9D477-CAB4-495F-AF7B-23190F4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3420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E1F282-4BDB-4FF0-AC2F-A671D605A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294" y="1980000"/>
            <a:ext cx="1017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A824D7-690D-471C-BA57-378A5CCE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294" y="6356350"/>
            <a:ext cx="330170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1BB355-4AB8-45DB-9728-542F43A19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6098" y="6356350"/>
            <a:ext cx="1157808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686A2A1-75F1-4BA8-A270-4528E0F5720E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AD220-BB1E-4F50-AE4C-9103D76BA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7905" y="6356350"/>
            <a:ext cx="4025153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spc="1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pic>
        <p:nvPicPr>
          <p:cNvPr id="10" name="Kuva 9" descr="Valvira">
            <a:extLst>
              <a:ext uri="{FF2B5EF4-FFF2-40B4-BE49-F238E27FC236}">
                <a16:creationId xmlns:a16="http://schemas.microsoft.com/office/drawing/2014/main" id="{BF7F4810-1C56-46D9-BC8D-CDAEFDB3EE6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02" y="6158934"/>
            <a:ext cx="1389888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09" r:id="rId12"/>
    <p:sldLayoutId id="2147483667" r:id="rId13"/>
    <p:sldLayoutId id="2147483671" r:id="rId14"/>
    <p:sldLayoutId id="2147483713" r:id="rId15"/>
    <p:sldLayoutId id="2147483654" r:id="rId16"/>
    <p:sldLayoutId id="2147483655" r:id="rId17"/>
    <p:sldLayoutId id="2147483675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D9D477-CAB4-495F-AF7B-23190F4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3420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E1F282-4BDB-4FF0-AC2F-A671D605A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294" y="1980000"/>
            <a:ext cx="1017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A824D7-690D-471C-BA57-378A5CCE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294" y="6356350"/>
            <a:ext cx="330170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1BB355-4AB8-45DB-9728-542F43A19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7600" y="6356350"/>
            <a:ext cx="1157808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86C98B6-5FD9-419B-80B4-F990D018A936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AD220-BB1E-4F50-AE4C-9103D76BA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600" y="6356350"/>
            <a:ext cx="4025153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spc="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pic>
        <p:nvPicPr>
          <p:cNvPr id="10" name="Kuva 9" descr="Valvira">
            <a:extLst>
              <a:ext uri="{FF2B5EF4-FFF2-40B4-BE49-F238E27FC236}">
                <a16:creationId xmlns:a16="http://schemas.microsoft.com/office/drawing/2014/main" id="{BF7F4810-1C56-46D9-BC8D-CDAEFDB3EE6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02" y="6158934"/>
            <a:ext cx="1389888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99" r:id="rId4"/>
    <p:sldLayoutId id="2147483700" r:id="rId5"/>
    <p:sldLayoutId id="2147483701" r:id="rId6"/>
    <p:sldLayoutId id="2147483710" r:id="rId7"/>
    <p:sldLayoutId id="2147483711" r:id="rId8"/>
    <p:sldLayoutId id="2147483712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streng@valvira.fi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2A1079-B266-47BD-8C15-E61908BC3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Talousvesisäännösten soveltamisohje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F932A8-3A59-4A6E-8735-BBCCD63B2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Paul Streng</a:t>
            </a:r>
          </a:p>
          <a:p>
            <a:r>
              <a:rPr lang="fi-FI" noProof="0" dirty="0"/>
              <a:t>09.11.2023</a:t>
            </a:r>
          </a:p>
        </p:txBody>
      </p:sp>
    </p:spTree>
    <p:extLst>
      <p:ext uri="{BB962C8B-B14F-4D97-AF65-F5344CB8AC3E}">
        <p14:creationId xmlns:p14="http://schemas.microsoft.com/office/powerpoint/2010/main" val="96896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907863"/>
          </a:xfrm>
        </p:spPr>
        <p:txBody>
          <a:bodyPr/>
          <a:lstStyle/>
          <a:p>
            <a:r>
              <a:rPr lang="fi-FI" noProof="0" dirty="0"/>
              <a:t>Osa I: Talousvesiasetus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520E260-3CA2-99BA-A820-C5DE4BF2A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524000"/>
            <a:ext cx="5010690" cy="4497288"/>
          </a:xfrm>
        </p:spPr>
        <p:txBody>
          <a:bodyPr/>
          <a:lstStyle/>
          <a:p>
            <a:r>
              <a:rPr lang="fi-FI" dirty="0"/>
              <a:t>Soveltamisala ja määritelmät</a:t>
            </a:r>
          </a:p>
          <a:p>
            <a:r>
              <a:rPr lang="fi-FI" dirty="0"/>
              <a:t>Talousveden laatuvaatimukset ja –tavoitteet</a:t>
            </a:r>
          </a:p>
          <a:p>
            <a:r>
              <a:rPr lang="fi-FI" dirty="0"/>
              <a:t>Talousveden viranomaisvalvonta</a:t>
            </a:r>
          </a:p>
          <a:p>
            <a:r>
              <a:rPr lang="fi-FI" dirty="0"/>
              <a:t>Valvontatutkimusohjelma</a:t>
            </a:r>
          </a:p>
          <a:p>
            <a:pPr lvl="1"/>
            <a:r>
              <a:rPr lang="fi-FI" dirty="0"/>
              <a:t>Tarkistaminen ja toimittaminen</a:t>
            </a:r>
          </a:p>
          <a:p>
            <a:r>
              <a:rPr lang="fi-FI" dirty="0"/>
              <a:t>Näytteenottosuunnitelma</a:t>
            </a:r>
          </a:p>
          <a:p>
            <a:pPr lvl="1"/>
            <a:r>
              <a:rPr lang="fi-FI" dirty="0"/>
              <a:t>Jatkuvan ja jaksottaisen valvonnan sekä tiedottamiseen käytetyt muuttujat, vähimmäistutkimustiheydet ja tutkimustiheyksien muuttaminen, tutkimukset haitta(epäily)tilanteessa.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396018D-C608-F349-F3FD-1B7448FD449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524000"/>
            <a:ext cx="5010690" cy="4497288"/>
          </a:xfrm>
        </p:spPr>
        <p:txBody>
          <a:bodyPr/>
          <a:lstStyle/>
          <a:p>
            <a:r>
              <a:rPr lang="fi-FI" dirty="0"/>
              <a:t>Vedenkäyttäjän omilla laitteilla otettavan talousveden laadun valvonta</a:t>
            </a:r>
          </a:p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Näytteen ottaminen ja näytteenottaja</a:t>
            </a:r>
          </a:p>
          <a:p>
            <a:r>
              <a:rPr lang="fi-FI" dirty="0"/>
              <a:t>Tutkimusmenetelmät ja –tulokset</a:t>
            </a:r>
          </a:p>
          <a:p>
            <a:r>
              <a:rPr lang="fi-FI" dirty="0"/>
              <a:t>Häiriötilannesuunnitelma, sisältö ja tarkastaminen</a:t>
            </a:r>
          </a:p>
          <a:p>
            <a:pPr lvl="1"/>
            <a:r>
              <a:rPr lang="fi-FI" dirty="0"/>
              <a:t>Suunnitelmien yhteensovittaminen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639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6"/>
            <a:ext cx="10170000" cy="943722"/>
          </a:xfrm>
        </p:spPr>
        <p:txBody>
          <a:bodyPr/>
          <a:lstStyle/>
          <a:p>
            <a:r>
              <a:rPr lang="fi-FI" noProof="0" dirty="0"/>
              <a:t>Osa I: Talousvesiasetus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520E260-3CA2-99BA-A820-C5DE4BF2A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640541"/>
            <a:ext cx="5010690" cy="4380747"/>
          </a:xfrm>
        </p:spPr>
        <p:txBody>
          <a:bodyPr/>
          <a:lstStyle/>
          <a:p>
            <a:r>
              <a:rPr lang="fi-FI" dirty="0"/>
              <a:t>Poikkeama laatuvaatimuksista</a:t>
            </a:r>
          </a:p>
          <a:p>
            <a:pPr lvl="1"/>
            <a:r>
              <a:rPr lang="fi-FI" dirty="0"/>
              <a:t>Mikrobiologisten, kemiallisten ja radioaktiivisten vaatimusten poikkeamat, poikkeus kemialliselle vaatimukselle, poikkeamista tiedottaminen, omista vedenottolaitteista johtuvat poikkeamat.</a:t>
            </a:r>
          </a:p>
          <a:p>
            <a:r>
              <a:rPr lang="fi-FI" dirty="0"/>
              <a:t>Poikkeama laatutavoitteista</a:t>
            </a:r>
          </a:p>
          <a:p>
            <a:r>
              <a:rPr lang="fi-FI" dirty="0"/>
              <a:t>Rakennuksen vesilaitteistosta aiheutuva poikkeama</a:t>
            </a:r>
          </a:p>
          <a:p>
            <a:r>
              <a:rPr lang="fi-FI" dirty="0"/>
              <a:t>Vedenkäsittelykemikaalit ja vedentuotantoketjussa käytettävät materiaalit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396018D-C608-F349-F3FD-1B7448FD449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640541"/>
            <a:ext cx="5010690" cy="4380747"/>
          </a:xfrm>
        </p:spPr>
        <p:txBody>
          <a:bodyPr/>
          <a:lstStyle/>
          <a:p>
            <a:r>
              <a:rPr lang="fi-FI" dirty="0"/>
              <a:t>Kunnan terveydensuojeluviranomaisen ilmoitukset muille viranomaisille</a:t>
            </a:r>
          </a:p>
          <a:p>
            <a:pPr lvl="1"/>
            <a:r>
              <a:rPr lang="fi-FI" dirty="0"/>
              <a:t>Ilmoitukset epidemiaepäilystä tai häiriötilanteesta, laatuvaatimusten poikkeamasta, pakattavan talousveden laatuvaatimusten poikkeamasta, epidemiaselvitys ja häiriötilanneyhteenveto.</a:t>
            </a:r>
          </a:p>
          <a:p>
            <a:r>
              <a:rPr lang="fi-FI" dirty="0"/>
              <a:t>Talousveden desinfiointi</a:t>
            </a:r>
          </a:p>
          <a:p>
            <a:r>
              <a:rPr lang="fi-FI" dirty="0"/>
              <a:t>Yhteenveto talousveden laadusta ja häiriötilanteesta</a:t>
            </a:r>
          </a:p>
          <a:p>
            <a:r>
              <a:rPr lang="fi-FI" dirty="0"/>
              <a:t>Voimaantulo ja siirtymäsäännökset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3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Osa I: </a:t>
            </a:r>
            <a:r>
              <a:rPr lang="fi-FI" dirty="0"/>
              <a:t>Riskienhallinta-asetus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6A258-4110-0F29-D37D-C086D71D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Soveltamisala ja määritelmät</a:t>
            </a:r>
          </a:p>
          <a:p>
            <a:r>
              <a:rPr lang="fi-FI" dirty="0"/>
              <a:t>Riskienhallintasuunnitelma</a:t>
            </a:r>
          </a:p>
          <a:p>
            <a:pPr lvl="1"/>
            <a:r>
              <a:rPr lang="fi-FI" dirty="0"/>
              <a:t>Luettelo tunnistetuista talousveden laatua uhkaavista vaaroista.</a:t>
            </a:r>
          </a:p>
          <a:p>
            <a:r>
              <a:rPr lang="fi-FI" dirty="0"/>
              <a:t>Riskinarviointi ja –hallinta</a:t>
            </a:r>
          </a:p>
          <a:p>
            <a:r>
              <a:rPr lang="fi-FI" dirty="0"/>
              <a:t>Talousvettä toimittavan laitoksen omavalvonta</a:t>
            </a:r>
          </a:p>
          <a:p>
            <a:pPr lvl="1"/>
            <a:r>
              <a:rPr lang="fi-FI" dirty="0"/>
              <a:t>Laitoksen omat tarkastukset, raakaveden ja käsitellyn veden laadun seuranta, omavalvonnan tietojen tallentaminen.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D54D66-1DF4-8BB7-3276-77A8217C72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Omavalvontasuunnitelma</a:t>
            </a:r>
          </a:p>
          <a:p>
            <a:r>
              <a:rPr lang="fi-FI" dirty="0"/>
              <a:t>Raakaveden laadun seuranta omavalvonnassa</a:t>
            </a:r>
          </a:p>
          <a:p>
            <a:r>
              <a:rPr lang="fi-FI" dirty="0"/>
              <a:t>Raakavedestä erityisesti seurattavan muuttujan toimenpiderajan ylittyminen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23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Osa I: </a:t>
            </a:r>
            <a:r>
              <a:rPr lang="fi-FI" dirty="0"/>
              <a:t>Terveydensuojeluasetus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7DEA42-3FDC-066F-9252-131D9CF1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Toimintaa koskevat hakemukset ja ilmoitukset sekä niiden sisältövaatimukset</a:t>
            </a:r>
          </a:p>
          <a:p>
            <a:r>
              <a:rPr lang="fi-FI" dirty="0"/>
              <a:t>Talousvettä koskevista tarkkailuvelvoitteista määrääminen</a:t>
            </a:r>
          </a:p>
          <a:p>
            <a:r>
              <a:rPr lang="fi-FI" dirty="0"/>
              <a:t>Laatuvaatimuksista poikkeaminen ja poikkeamista koskevan hakemuksen sisältö sekä poikkeamista koskeva menettely</a:t>
            </a:r>
          </a:p>
          <a:p>
            <a:r>
              <a:rPr lang="fi-FI" dirty="0"/>
              <a:t>EU:n toimielimille raportoitavat tietokokonaisuudet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33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Osa II: </a:t>
            </a:r>
            <a:r>
              <a:rPr lang="fi-FI" dirty="0"/>
              <a:t>Enimmäisarvojen perusteet</a:t>
            </a:r>
            <a:endParaRPr lang="fi-FI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475EF0-2B8D-4E3A-6D70-4B65D319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3" y="1977446"/>
            <a:ext cx="5615623" cy="4043842"/>
          </a:xfrm>
        </p:spPr>
        <p:txBody>
          <a:bodyPr/>
          <a:lstStyle/>
          <a:p>
            <a:r>
              <a:rPr lang="fi-FI" dirty="0"/>
              <a:t>Talousveden mikrobiologiset, kemialliset ja radioaktiivisuuden laatuvaatimukset sekä muuttujakohtainen tausta</a:t>
            </a:r>
          </a:p>
          <a:p>
            <a:pPr lvl="1"/>
            <a:r>
              <a:rPr lang="fi-FI" dirty="0"/>
              <a:t>Pääosin raakavedestä peräisin olevat muuttujat, desinfioinnin sivutuotteet ja vedenkäsittelykemikaaleista ja verkostomateriaaleista peräisin olevat muuttujat, sekä muuttujat, joihin rakennuksen vesilaitteisto voi vaikuttaa merkittävästi.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D943B25-57BB-72BA-E506-F5D58B689B6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40416" y="1978025"/>
            <a:ext cx="3534017" cy="4043363"/>
          </a:xfrm>
        </p:spPr>
      </p:pic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096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Osa II: </a:t>
            </a:r>
            <a:r>
              <a:rPr lang="fi-FI" dirty="0"/>
              <a:t>Enimmäisarvojen perusteet</a:t>
            </a:r>
            <a:endParaRPr lang="fi-FI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072854B-372B-AFB3-8BA9-443A73EA2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Talousveden laatutavoitteet</a:t>
            </a:r>
          </a:p>
          <a:p>
            <a:pPr lvl="1"/>
            <a:r>
              <a:rPr lang="fi-FI" dirty="0"/>
              <a:t>Riskinarvioinnin perusteella tutkittavat mikrobiologiset muuttujat, syövyttävyyteen vaikuttavat muuttujat, muuttujat joihin vedenkäsittely voi vaikuttaa sekä muuttujat, joihin rakennuksen vesilaitteisto voi vaikuttaa merkittävästi.</a:t>
            </a:r>
          </a:p>
          <a:p>
            <a:r>
              <a:rPr lang="fi-FI" dirty="0"/>
              <a:t>Vedenkäyttäjille tiedottamista varten tutkittavat muuttujat</a:t>
            </a:r>
          </a:p>
          <a:p>
            <a:pPr lvl="1"/>
            <a:r>
              <a:rPr lang="fi-FI" dirty="0"/>
              <a:t>Kalium, Kalsium, Magnesium ja kovuus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87B4D74-1EDF-DDDA-B50A-46E07AA16B4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Rakennusten vesilaitteistojen riskinarviointia koskevat muuttujat</a:t>
            </a:r>
          </a:p>
          <a:p>
            <a:pPr lvl="1"/>
            <a:r>
              <a:rPr lang="fi-FI" dirty="0" err="1"/>
              <a:t>Legionella</a:t>
            </a:r>
            <a:r>
              <a:rPr lang="fi-FI" dirty="0"/>
              <a:t>, lyijy ja lämpimän käyttöveden lämpötila.</a:t>
            </a:r>
          </a:p>
          <a:p>
            <a:r>
              <a:rPr lang="fi-FI" dirty="0"/>
              <a:t>Omavalvonta</a:t>
            </a:r>
          </a:p>
          <a:p>
            <a:pPr lvl="1"/>
            <a:r>
              <a:rPr lang="fi-FI" dirty="0"/>
              <a:t>Omavalvonnassa erityisesti seurattavat muuttujat: somaattiset </a:t>
            </a:r>
            <a:r>
              <a:rPr lang="fi-FI" dirty="0" err="1"/>
              <a:t>kolifaagit</a:t>
            </a:r>
            <a:r>
              <a:rPr lang="fi-FI" dirty="0"/>
              <a:t>, 17-beeta-estradioli ja </a:t>
            </a:r>
            <a:r>
              <a:rPr lang="fi-FI" dirty="0" err="1"/>
              <a:t>nonyylifenoli</a:t>
            </a:r>
            <a:r>
              <a:rPr lang="fi-FI" dirty="0"/>
              <a:t> sekä omavalvontaan soveltuvat muuttujat</a:t>
            </a:r>
          </a:p>
          <a:p>
            <a:pPr lvl="1"/>
            <a:r>
              <a:rPr lang="fi-FI" dirty="0"/>
              <a:t>Veden syövyttävyyden arviointi.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227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489FC-C89A-4F2F-A7CB-6506030E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3" y="365125"/>
            <a:ext cx="10678277" cy="1342055"/>
          </a:xfrm>
        </p:spPr>
        <p:txBody>
          <a:bodyPr/>
          <a:lstStyle/>
          <a:p>
            <a:r>
              <a:rPr lang="fi-FI" noProof="0" dirty="0"/>
              <a:t>Liite 1 Kunnan terveydensuojeluviranomaisen tehtävät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11B2BF9-5722-A99E-7028-4A22B8940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5" y="1923858"/>
            <a:ext cx="7333715" cy="4028707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AF7B-E502-40E9-AEC5-B4CDE036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735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489FC-C89A-4F2F-A7CB-6506030E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Liite 2 Toiminnanharjoittajan tehtävät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27CB8A5-A620-DAF7-749D-439CAB15D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3" y="1954306"/>
            <a:ext cx="7297271" cy="3966464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AF7B-E502-40E9-AEC5-B4CDE036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715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489FC-C89A-4F2F-A7CB-6506030E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Liite 3 Valvontatutkimusohjelmamalli (1/2)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26697FC-8309-846D-89D3-83CB89A4D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152" y="2010083"/>
            <a:ext cx="2877485" cy="4043363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AF7B-E502-40E9-AEC5-B4CDE0366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18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E974F0AF-1A7F-7DB7-6995-F4265E13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68" y="1977447"/>
            <a:ext cx="4321306" cy="40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489FC-C89A-4F2F-A7CB-6506030E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Liite 3 Valvontatutkimusohjelmamalli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BB28358-4799-8B10-4F23-54BE2BFB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Valvontatutkimusohjelmamallia ollaan muuttamassa siten, että riskienhallintasuunnitelma, näytteenottosuunnitelma, omavalvonta- ja varautumissuunnitelma ovat erillisiä dokumentteja.</a:t>
            </a:r>
          </a:p>
          <a:p>
            <a:r>
              <a:rPr lang="fi-FI" dirty="0"/>
              <a:t>Valvontatutkimusohjelmamallille olisi erilliset laatimisohjeet.</a:t>
            </a:r>
          </a:p>
          <a:p>
            <a:r>
              <a:rPr lang="fi-FI" dirty="0"/>
              <a:t>Riskienhallintasuunnitelma on ajateltu tehtävän lähtökohtaisesti WSP-työkalulla</a:t>
            </a:r>
          </a:p>
          <a:p>
            <a:pPr lvl="1"/>
            <a:r>
              <a:rPr lang="fi-FI" dirty="0"/>
              <a:t>WSP-työkalu päivityksessä, ongelmana vanhojen suunnitelmien siirtäminen.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AF7B-E502-40E9-AEC5-B4CDE036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023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2FE90FD-9F00-D6D5-2A1D-90B5C2EA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342133"/>
            <a:ext cx="4097050" cy="2669868"/>
          </a:xfrm>
        </p:spPr>
        <p:txBody>
          <a:bodyPr anchor="t">
            <a:normAutofit/>
          </a:bodyPr>
          <a:lstStyle/>
          <a:p>
            <a:r>
              <a:rPr lang="fi-FI" dirty="0"/>
              <a:t>Sisältö</a:t>
            </a:r>
          </a:p>
        </p:txBody>
      </p:sp>
      <p:pic>
        <p:nvPicPr>
          <p:cNvPr id="17" name="Kuvan paikkamerkki 16" descr="Hanan virtautettava vesi">
            <a:extLst>
              <a:ext uri="{FF2B5EF4-FFF2-40B4-BE49-F238E27FC236}">
                <a16:creationId xmlns:a16="http://schemas.microsoft.com/office/drawing/2014/main" id="{D15FEE14-E5E6-D506-DD68-FA6A6A241BD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b="55362"/>
          <a:stretch/>
        </p:blipFill>
        <p:spPr>
          <a:xfrm>
            <a:off x="20" y="1"/>
            <a:ext cx="12191980" cy="2752344"/>
          </a:xfrm>
          <a:noFill/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B440F5F-EEAF-EE2A-6F40-BE434EA4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510" y="3364992"/>
            <a:ext cx="5154706" cy="2647008"/>
          </a:xfrm>
        </p:spPr>
        <p:txBody>
          <a:bodyPr>
            <a:normAutofit/>
          </a:bodyPr>
          <a:lstStyle/>
          <a:p>
            <a:r>
              <a:rPr lang="fi-FI" dirty="0"/>
              <a:t>Tilannekuva</a:t>
            </a:r>
          </a:p>
          <a:p>
            <a:r>
              <a:rPr lang="fi-FI" dirty="0"/>
              <a:t>Lainsäädännön muutokset</a:t>
            </a:r>
          </a:p>
          <a:p>
            <a:r>
              <a:rPr lang="fi-FI" dirty="0"/>
              <a:t>Talousvesisäännösten soveltamisohjeen sisältö ja liitteet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205343C-D0E4-22BB-B010-F6A8E559A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1294" y="6356350"/>
            <a:ext cx="330170" cy="28201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7BC8-A4A3-4653-AED5-D8A5565485F8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10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489FC-C89A-4F2F-A7CB-6506030E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Liite 4 Näytteenotto talousvedestä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AF7B-E502-40E9-AEC5-B4CDE036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20</a:t>
            </a:fld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7CBE938-448E-4B09-4D4D-605AFCEA9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549C41B-22CB-80D2-82DA-DA590AE6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1980000"/>
            <a:ext cx="6669978" cy="38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489FC-C89A-4F2F-A7CB-6506030E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Liite 5 Torjunta-aineet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AF7B-E502-40E9-AEC5-B4CDE036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21</a:t>
            </a:fld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E9B7CDE-F0C4-F0CD-F602-AC953CD14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9326" y="1985963"/>
            <a:ext cx="8226206" cy="3552989"/>
          </a:xfrm>
        </p:spPr>
      </p:pic>
    </p:spTree>
    <p:extLst>
      <p:ext uri="{BB962C8B-B14F-4D97-AF65-F5344CB8AC3E}">
        <p14:creationId xmlns:p14="http://schemas.microsoft.com/office/powerpoint/2010/main" val="252398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489FC-C89A-4F2F-A7CB-6506030E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342055"/>
          </a:xfrm>
        </p:spPr>
        <p:txBody>
          <a:bodyPr anchor="b">
            <a:normAutofit/>
          </a:bodyPr>
          <a:lstStyle/>
          <a:p>
            <a:r>
              <a:rPr lang="fi-FI" noProof="0" dirty="0"/>
              <a:t>Liite 6 Alueellinen yhteistyö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73466B3A-2B5C-2FBD-1D3C-C5B90601F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4" y="2015640"/>
            <a:ext cx="7431701" cy="4032250"/>
          </a:xfrm>
          <a:noFill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AF7B-E502-40E9-AEC5-B4CDE036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294" y="6356350"/>
            <a:ext cx="330170" cy="28201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7BC8-A4A3-4653-AED5-D8A5565485F8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16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3C4CE-4B18-44E2-930B-66916FE0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Yhteystiedot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8BDA2F-4CFC-4109-9BB2-123BD839D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paul.streng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@valvira.fi</a:t>
            </a:r>
            <a:endParaRPr lang="fi-FI" dirty="0"/>
          </a:p>
          <a:p>
            <a:r>
              <a:rPr lang="fi-FI" dirty="0"/>
              <a:t>puh. 0295 209 456</a:t>
            </a:r>
            <a:endParaRPr lang="fi-FI" noProof="0" dirty="0"/>
          </a:p>
          <a:p>
            <a:r>
              <a:rPr lang="fi-FI" noProof="0" dirty="0"/>
              <a:t>valvira.fi</a:t>
            </a:r>
          </a:p>
          <a:p>
            <a:r>
              <a:rPr lang="fi-FI" noProof="0" dirty="0"/>
              <a:t>@ValviraViestii</a:t>
            </a:r>
          </a:p>
        </p:txBody>
      </p:sp>
    </p:spTree>
    <p:extLst>
      <p:ext uri="{BB962C8B-B14F-4D97-AF65-F5344CB8AC3E}">
        <p14:creationId xmlns:p14="http://schemas.microsoft.com/office/powerpoint/2010/main" val="200136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5EA51-E810-8B59-3D7A-024BCB7D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Tilannekuva	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387CEAB-8A3E-86AD-A39F-EB4E2A4D2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Päivitystä valmisteltu Valviran ja aluehallintovirastojen kanssa yhteisvoimin.</a:t>
            </a:r>
          </a:p>
          <a:p>
            <a:r>
              <a:rPr lang="fi-FI" dirty="0"/>
              <a:t>Vanhat soveltamisohjeen osat I ja II yhdistetty (n. 200 sivua).</a:t>
            </a:r>
          </a:p>
          <a:p>
            <a:r>
              <a:rPr lang="fi-FI" dirty="0"/>
              <a:t>Ohjeessa konkretisoituja esimerkkejä tulkintojen lisäksi.</a:t>
            </a:r>
          </a:p>
          <a:p>
            <a:r>
              <a:rPr lang="fi-FI" dirty="0"/>
              <a:t>Lausuntoja pyydetty rajatulta joukolta eri tahoja kesäkuussa</a:t>
            </a:r>
          </a:p>
          <a:p>
            <a:pPr lvl="1"/>
            <a:r>
              <a:rPr lang="fi-FI" dirty="0"/>
              <a:t>Parhaillaan menossa kommenttien läpikäynti. </a:t>
            </a:r>
          </a:p>
          <a:p>
            <a:pPr lvl="1"/>
            <a:r>
              <a:rPr lang="fi-FI" dirty="0"/>
              <a:t>Etenkin raakaveden laadun valvontaa ja riskienhallintasuunnitelmaa koskevia tekstejä pitää vielä parannella.</a:t>
            </a:r>
          </a:p>
          <a:p>
            <a:r>
              <a:rPr lang="fi-FI" dirty="0"/>
              <a:t>Ohjeen valmistuminen todennäköisesti vuoden 2024 puolella.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8C8A61-14C1-7AD8-9715-83240633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44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12.1.2023 voimaan tullut talousvesisääntely (1/3)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E0DA24-2387-443F-8DC4-E7CB6AAB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Terveydensuojelulaki (763/1994)</a:t>
            </a:r>
          </a:p>
          <a:p>
            <a:pPr lvl="1"/>
            <a:r>
              <a:rPr lang="fi-FI" dirty="0"/>
              <a:t>Tiedottaminen vedenkäyttäjille tietoverkossa, aluemaiset paikkatietoaineistot</a:t>
            </a:r>
          </a:p>
          <a:p>
            <a:pPr lvl="1"/>
            <a:r>
              <a:rPr lang="fi-FI" dirty="0"/>
              <a:t>Laboratorioista tulokset sähköisesti Valviran osoittamaan tietojärjestelmään </a:t>
            </a:r>
          </a:p>
          <a:p>
            <a:pPr lvl="1"/>
            <a:r>
              <a:rPr lang="fi-FI" dirty="0"/>
              <a:t>Ensisijaisten tilojen vesilaitteistojen riskienhallinta ja lämmin käyttövesi.</a:t>
            </a:r>
          </a:p>
          <a:p>
            <a:r>
              <a:rPr lang="fi-FI" noProof="0" dirty="0" err="1"/>
              <a:t>STM:n</a:t>
            </a:r>
            <a:r>
              <a:rPr lang="fi-FI" noProof="0" dirty="0"/>
              <a:t> asetus talousveden laadusta ja valvonnasta sekä rakennusten vesilaitteistojen riskienhallinnasta (1352/2015, talousvesiasetus)</a:t>
            </a:r>
          </a:p>
          <a:p>
            <a:pPr lvl="1"/>
            <a:r>
              <a:rPr lang="fi-FI" noProof="0" dirty="0"/>
              <a:t>Lisää muuttujia kemiallisiin laatuvaatimuksiin, tiedotettavat muuttujat</a:t>
            </a:r>
          </a:p>
          <a:p>
            <a:pPr lvl="1"/>
            <a:r>
              <a:rPr lang="fi-FI" dirty="0"/>
              <a:t>Jatkuvaan valvontaan suolistoperäiset enterokokit</a:t>
            </a:r>
          </a:p>
          <a:p>
            <a:pPr lvl="1"/>
            <a:r>
              <a:rPr lang="fi-FI" noProof="0" dirty="0"/>
              <a:t>Rakennuksen vesilaitteistoille toimenpiderajat: </a:t>
            </a:r>
            <a:r>
              <a:rPr lang="fi-FI" noProof="0" dirty="0" err="1"/>
              <a:t>Legionella</a:t>
            </a:r>
            <a:r>
              <a:rPr lang="fi-FI" noProof="0" dirty="0"/>
              <a:t>, lyijy, käyttöveden lämpötila.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660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12.1.2023 voimaan tullut talousvesisääntely (2/3)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E0DA24-2387-443F-8DC4-E7CB6AAB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VN:n asetus talousveden tuotantoketjun riskienhallinnasta ja omavalvonnasta (7/2023, riskienhallinta-asetus)</a:t>
            </a:r>
          </a:p>
          <a:p>
            <a:pPr lvl="1"/>
            <a:r>
              <a:rPr lang="fi-FI" dirty="0"/>
              <a:t>Riskienhallinnasta aiempaa tarkempaa sääntelyä</a:t>
            </a:r>
          </a:p>
          <a:p>
            <a:pPr lvl="1"/>
            <a:r>
              <a:rPr lang="fi-FI" dirty="0"/>
              <a:t>Omavalvonnassa erityisesti seurattavat muuttujat: somaattiset </a:t>
            </a:r>
            <a:r>
              <a:rPr lang="fi-FI" dirty="0" err="1"/>
              <a:t>kolifaagit</a:t>
            </a:r>
            <a:r>
              <a:rPr lang="fi-FI" dirty="0"/>
              <a:t>, </a:t>
            </a:r>
            <a:r>
              <a:rPr lang="fi-FI" dirty="0" err="1"/>
              <a:t>beetta-estradoli</a:t>
            </a:r>
            <a:r>
              <a:rPr lang="fi-FI" dirty="0"/>
              <a:t> ja </a:t>
            </a:r>
            <a:r>
              <a:rPr lang="fi-FI" dirty="0" err="1"/>
              <a:t>nonyylifenolit</a:t>
            </a:r>
            <a:r>
              <a:rPr lang="fi-FI" dirty="0"/>
              <a:t>.</a:t>
            </a:r>
          </a:p>
          <a:p>
            <a:r>
              <a:rPr lang="fi-FI" noProof="0" dirty="0"/>
              <a:t>Terveydensuojeluasetus (1280/1994)</a:t>
            </a:r>
          </a:p>
          <a:p>
            <a:pPr lvl="1"/>
            <a:r>
              <a:rPr lang="fi-FI" dirty="0"/>
              <a:t>Tietokokonaisuudet</a:t>
            </a:r>
            <a:endParaRPr lang="fi-FI" noProof="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85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12.1.2023 voimaan tullut talousvesisääntely (</a:t>
            </a:r>
            <a:r>
              <a:rPr lang="fi-FI" dirty="0"/>
              <a:t>3</a:t>
            </a:r>
            <a:r>
              <a:rPr lang="fi-FI" noProof="0" dirty="0"/>
              <a:t>/3)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E0DA24-2387-443F-8DC4-E7CB6AAB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Siirtymäsäännökset</a:t>
            </a:r>
          </a:p>
          <a:p>
            <a:pPr lvl="1"/>
            <a:r>
              <a:rPr lang="fi-FI" noProof="0" dirty="0"/>
              <a:t>Raakavettä koskeva riskienhallintasuunnitelma on laadittava 12.7.2027 mennessä</a:t>
            </a:r>
            <a:r>
              <a:rPr lang="fi-FI" dirty="0"/>
              <a:t>. V</a:t>
            </a:r>
            <a:r>
              <a:rPr lang="fi-FI" noProof="0" dirty="0" err="1"/>
              <a:t>anhat</a:t>
            </a:r>
            <a:r>
              <a:rPr lang="fi-FI" noProof="0" dirty="0"/>
              <a:t> riskinhallintatoimenpiteet voimassa enintään siihen saakka, kun viranomainen seuraavan kerran tarkistaa valvontatutkimusohjelman.</a:t>
            </a:r>
          </a:p>
          <a:p>
            <a:pPr lvl="1"/>
            <a:r>
              <a:rPr lang="fi-FI" dirty="0"/>
              <a:t>Talousveden toimitusjärjestelmää koskeva riskienhallintasuunnitelma on oltava laadittu viimeistään 12.1.2029.</a:t>
            </a:r>
          </a:p>
          <a:p>
            <a:pPr lvl="1"/>
            <a:r>
              <a:rPr lang="fi-FI" dirty="0"/>
              <a:t>Ensisijaisten tilojen vesilaitteistojen riskienhallintaa koskevat toimenpiteet on oltava tehtynä viimeistään 12.1.2029.</a:t>
            </a:r>
          </a:p>
          <a:p>
            <a:pPr lvl="1"/>
            <a:r>
              <a:rPr lang="fi-FI" dirty="0"/>
              <a:t>Uudet kemialliset laatuvaatimusmuuttujat sisällytettävä (tapauskohtaisesti) näytteenottosuunnitelmaan viimeistään 12.1.2026</a:t>
            </a:r>
          </a:p>
          <a:p>
            <a:pPr lvl="2"/>
            <a:r>
              <a:rPr lang="fi-FI" dirty="0"/>
              <a:t>Klooridesinfioinnin sivutuotteet (</a:t>
            </a:r>
            <a:r>
              <a:rPr lang="fi-FI" dirty="0" err="1"/>
              <a:t>haloetikkahapot</a:t>
            </a:r>
            <a:r>
              <a:rPr lang="fi-FI" dirty="0"/>
              <a:t>, kloraatti, kloriitti), </a:t>
            </a:r>
            <a:r>
              <a:rPr lang="fi-FI" dirty="0" err="1"/>
              <a:t>bisfenoli</a:t>
            </a:r>
            <a:r>
              <a:rPr lang="fi-FI" dirty="0"/>
              <a:t> A, </a:t>
            </a:r>
            <a:r>
              <a:rPr lang="fi-FI" dirty="0" err="1"/>
              <a:t>mikrokystiini</a:t>
            </a:r>
            <a:r>
              <a:rPr lang="fi-FI" dirty="0"/>
              <a:t>-LR, PFAS-summa.</a:t>
            </a:r>
          </a:p>
          <a:p>
            <a:pPr lvl="2"/>
            <a:endParaRPr lang="fi-FI" dirty="0">
              <a:highlight>
                <a:srgbClr val="FFFF00"/>
              </a:highlight>
            </a:endParaRPr>
          </a:p>
          <a:p>
            <a:pPr lvl="1"/>
            <a:endParaRPr lang="fi-FI" noProof="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76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Talousvesisäännösten soveltamisohje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E0DA24-2387-443F-8DC4-E7CB6AAB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6819676" cy="4043842"/>
          </a:xfrm>
        </p:spPr>
        <p:txBody>
          <a:bodyPr/>
          <a:lstStyle/>
          <a:p>
            <a:r>
              <a:rPr lang="fi-FI" noProof="0" dirty="0"/>
              <a:t>Osa I Talousvesisäännösten soveltamisohje</a:t>
            </a:r>
          </a:p>
          <a:p>
            <a:r>
              <a:rPr lang="fi-FI" dirty="0"/>
              <a:t>Osa II Enimmäisarvojen perusteet</a:t>
            </a:r>
          </a:p>
          <a:p>
            <a:r>
              <a:rPr lang="fi-FI" noProof="0" dirty="0"/>
              <a:t>Liite 1 Kunnan terveydensuojeluviranomaisen tehtävät</a:t>
            </a:r>
          </a:p>
          <a:p>
            <a:r>
              <a:rPr lang="fi-FI" dirty="0"/>
              <a:t>Liite 2 Toiminnanharjoittajan tehtävät</a:t>
            </a:r>
          </a:p>
          <a:p>
            <a:r>
              <a:rPr lang="fi-FI" noProof="0" dirty="0"/>
              <a:t>Liite 3 Valvontatutkimusohjelmamalli</a:t>
            </a:r>
          </a:p>
          <a:p>
            <a:r>
              <a:rPr lang="fi-FI" dirty="0"/>
              <a:t>Liite 4 Näytteenotto talousvedestä</a:t>
            </a:r>
          </a:p>
          <a:p>
            <a:r>
              <a:rPr lang="fi-FI" noProof="0" dirty="0"/>
              <a:t>Liite 5 Torjunta-aineet</a:t>
            </a:r>
          </a:p>
          <a:p>
            <a:r>
              <a:rPr lang="fi-FI" dirty="0"/>
              <a:t>Liite 6 Alueellinen yhteistyö</a:t>
            </a:r>
            <a:endParaRPr lang="fi-FI" noProof="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7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337179D-4B8C-2DC9-A180-35E67E18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576" y="1977446"/>
            <a:ext cx="3454178" cy="40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0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Osa I: Terveydensuojelulaki, 5 luku, 49 a ja 49 b §</a:t>
            </a:r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40F515F0-39B2-445E-6F68-4FB75363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Soveltamisala ja määritelmät </a:t>
            </a:r>
          </a:p>
          <a:p>
            <a:r>
              <a:rPr lang="fi-FI" dirty="0"/>
              <a:t>Yleiset laatuvaatimukset </a:t>
            </a:r>
          </a:p>
          <a:p>
            <a:r>
              <a:rPr lang="fi-FI" dirty="0"/>
              <a:t>Laatuvaatimuksista poikkeaminen</a:t>
            </a:r>
          </a:p>
          <a:p>
            <a:r>
              <a:rPr lang="fi-FI" dirty="0"/>
              <a:t>Veden kanssa kosketuksissa olevat kemikaalit materiaalit ja tuotteet 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472B3F23-8BD4-1E56-B1EE-1C7894656E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Talousvettä toimittavan laitoksen toiminnan hyväksyminen</a:t>
            </a:r>
          </a:p>
          <a:p>
            <a:pPr lvl="1"/>
            <a:r>
              <a:rPr lang="fi-FI" dirty="0"/>
              <a:t>Toiminnan muutosta koskeva hakemus ja hyväksymispäätös</a:t>
            </a:r>
          </a:p>
          <a:p>
            <a:r>
              <a:rPr lang="fi-FI" dirty="0"/>
              <a:t>Ilmoitusvelvollisuus vedenjakelualueesta</a:t>
            </a:r>
          </a:p>
          <a:p>
            <a:pPr lvl="1"/>
            <a:r>
              <a:rPr lang="fi-FI" dirty="0"/>
              <a:t>Todistus vastaanottamisesta ja ilmoituksen käsittely</a:t>
            </a:r>
          </a:p>
          <a:p>
            <a:pPr lvl="1"/>
            <a:r>
              <a:rPr lang="fi-FI" dirty="0"/>
              <a:t>Vedenjakelualueen paikkatietoaineisto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03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A2CA1-D262-447C-832E-0386BE7D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033369"/>
          </a:xfrm>
        </p:spPr>
        <p:txBody>
          <a:bodyPr/>
          <a:lstStyle/>
          <a:p>
            <a:r>
              <a:rPr lang="fi-FI" noProof="0" dirty="0"/>
              <a:t>Osa I: Terveydensuojelulaki, 5 luku, 49 a ja 49 b §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9F2CA-3E37-D1F3-A23A-7F7BB8D6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730188"/>
            <a:ext cx="5010690" cy="4291100"/>
          </a:xfrm>
        </p:spPr>
        <p:txBody>
          <a:bodyPr/>
          <a:lstStyle/>
          <a:p>
            <a:r>
              <a:rPr lang="fi-FI" dirty="0"/>
              <a:t>Riskienhallinnan yleiset periaatteet</a:t>
            </a:r>
          </a:p>
          <a:p>
            <a:r>
              <a:rPr lang="fi-FI" dirty="0"/>
              <a:t>Vedentuotantoketjun riskienhallintasuunnitelma</a:t>
            </a:r>
          </a:p>
          <a:p>
            <a:pPr lvl="1"/>
            <a:r>
              <a:rPr lang="fi-FI" dirty="0"/>
              <a:t>WSP-työkalu, suunnitelman laatiminen ja osallistuvat tahot, ympäristötiedon hyödyntäminen raakaveden osalta.</a:t>
            </a:r>
          </a:p>
          <a:p>
            <a:r>
              <a:rPr lang="fi-FI" dirty="0"/>
              <a:t>Ensisijaisten tilojen vesilaitteistojen riskienhallinta</a:t>
            </a:r>
          </a:p>
          <a:p>
            <a:r>
              <a:rPr lang="fi-FI" dirty="0"/>
              <a:t> Veden laatua koskeva valvonta, määräykset ja tiedottaminen</a:t>
            </a:r>
          </a:p>
          <a:p>
            <a:pPr lvl="1"/>
            <a:r>
              <a:rPr lang="fi-FI" dirty="0"/>
              <a:t>Vedentuotantoketjun riskienhallintasuunnitelman hyväksyminen.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5E466ED-6EB5-CAE1-0CF9-7EE8AD7991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730188"/>
            <a:ext cx="5010690" cy="4291100"/>
          </a:xfrm>
        </p:spPr>
        <p:txBody>
          <a:bodyPr/>
          <a:lstStyle/>
          <a:p>
            <a:r>
              <a:rPr lang="fi-FI" dirty="0"/>
              <a:t>Talousveden välityksellä leviävän taudin ehkäiseminen</a:t>
            </a:r>
          </a:p>
          <a:p>
            <a:r>
              <a:rPr lang="fi-FI" dirty="0"/>
              <a:t>Talousvesihygieeninen osaaminen</a:t>
            </a:r>
          </a:p>
          <a:p>
            <a:r>
              <a:rPr lang="fi-FI" dirty="0"/>
              <a:t>Tietokokonaisuudet</a:t>
            </a:r>
          </a:p>
          <a:p>
            <a:r>
              <a:rPr lang="fi-FI" dirty="0"/>
              <a:t>Tutkimuslaboratoriot</a:t>
            </a:r>
          </a:p>
          <a:p>
            <a:pPr lvl="1"/>
            <a:r>
              <a:rPr lang="fi-FI" dirty="0"/>
              <a:t>Tulokset sähköisesti Valviran osoittamaan tietojärjestelmään.</a:t>
            </a:r>
          </a:p>
          <a:p>
            <a:r>
              <a:rPr lang="fi-FI" dirty="0"/>
              <a:t>Tutkimuslaboratorioiden valvonta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D85A207-5187-4FA8-9ECB-FA2751443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946544"/>
      </p:ext>
    </p:extLst>
  </p:cSld>
  <p:clrMapOvr>
    <a:masterClrMapping/>
  </p:clrMapOvr>
</p:sld>
</file>

<file path=ppt/theme/theme1.xml><?xml version="1.0" encoding="utf-8"?>
<a:theme xmlns:a="http://schemas.openxmlformats.org/drawingml/2006/main" name="Valvira">
  <a:themeElements>
    <a:clrScheme name="Valvira">
      <a:dk1>
        <a:srgbClr val="191919"/>
      </a:dk1>
      <a:lt1>
        <a:sysClr val="window" lastClr="FFFFFF"/>
      </a:lt1>
      <a:dk2>
        <a:srgbClr val="007CB0"/>
      </a:dk2>
      <a:lt2>
        <a:srgbClr val="E7E6E6"/>
      </a:lt2>
      <a:accent1>
        <a:srgbClr val="007CB0"/>
      </a:accent1>
      <a:accent2>
        <a:srgbClr val="0099F0"/>
      </a:accent2>
      <a:accent3>
        <a:srgbClr val="4EA510"/>
      </a:accent3>
      <a:accent4>
        <a:srgbClr val="875A2C"/>
      </a:accent4>
      <a:accent5>
        <a:srgbClr val="FF5F00"/>
      </a:accent5>
      <a:accent6>
        <a:srgbClr val="CE1D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vira_esitysmallipohja_FI.potx" id="{455EA763-ECA0-4FF6-8B36-AAFF89C6B897}" vid="{0255E894-1137-4FA6-A374-737C6E560B62}"/>
    </a:ext>
  </a:extLst>
</a:theme>
</file>

<file path=ppt/theme/theme2.xml><?xml version="1.0" encoding="utf-8"?>
<a:theme xmlns:a="http://schemas.openxmlformats.org/drawingml/2006/main" name="Valvira väripohjat">
  <a:themeElements>
    <a:clrScheme name="Valvira">
      <a:dk1>
        <a:srgbClr val="191919"/>
      </a:dk1>
      <a:lt1>
        <a:sysClr val="window" lastClr="FFFFFF"/>
      </a:lt1>
      <a:dk2>
        <a:srgbClr val="007CB0"/>
      </a:dk2>
      <a:lt2>
        <a:srgbClr val="E7E6E6"/>
      </a:lt2>
      <a:accent1>
        <a:srgbClr val="007CB0"/>
      </a:accent1>
      <a:accent2>
        <a:srgbClr val="0099F0"/>
      </a:accent2>
      <a:accent3>
        <a:srgbClr val="4EA510"/>
      </a:accent3>
      <a:accent4>
        <a:srgbClr val="875A2C"/>
      </a:accent4>
      <a:accent5>
        <a:srgbClr val="FF5F00"/>
      </a:accent5>
      <a:accent6>
        <a:srgbClr val="CE1D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vira_esitysmallipohja_FI.potx" id="{455EA763-ECA0-4FF6-8B36-AAFF89C6B897}" vid="{9B25FFBE-8429-4D81-9478-BA176293E91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95fa535-6bc0-41a5-b9d9-f1c35ec2e0dd" ContentTypeId="0x0101009D1CB255DA76424F860D91F20E6C4118002323A2BA8E7F64458E86312A2CF9794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alvira Sisältösivu" ma:contentTypeID="0x0101009D1CB255DA76424F860D91F20E6C4118002323A2BA8E7F64458E86312A2CF9794500F96446E7679AD440A1D659BEB93B5429" ma:contentTypeVersion="9" ma:contentTypeDescription="" ma:contentTypeScope="" ma:versionID="16cdbcfa042d08d1b3abe206d58eeaa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cfe885dc-9db7-4894-95a4-8bf7ccbac140" targetNamespace="http://schemas.microsoft.com/office/2006/metadata/properties" ma:root="true" ma:fieldsID="0996685a978ee3d02f4306a6e11d28b5" ns1:_="" ns2:_="" ns3:_="">
    <xsd:import namespace="http://schemas.microsoft.com/sharepoint/v3"/>
    <xsd:import namespace="http://schemas.microsoft.com/sharepoint/v3/fields"/>
    <xsd:import namespace="cfe885dc-9db7-4894-95a4-8bf7ccbac140"/>
    <xsd:element name="properties">
      <xsd:complexType>
        <xsd:sequence>
          <xsd:element name="documentManagement">
            <xsd:complexType>
              <xsd:all>
                <xsd:element ref="ns1:ClientSideApplicationId" minOccurs="0"/>
                <xsd:element ref="ns1:PageLayoutType" minOccurs="0"/>
                <xsd:element ref="ns1:CanvasContent1" minOccurs="0"/>
                <xsd:element ref="ns1:BannerImageUrl" minOccurs="0"/>
                <xsd:element ref="ns1:BannerImageOffset" minOccurs="0"/>
                <xsd:element ref="ns2:Description" minOccurs="0"/>
                <xsd:element ref="ns1:PromotedState" minOccurs="0"/>
                <xsd:element ref="ns1:FirstPublishedDate" minOccurs="0"/>
                <xsd:element ref="ns1:LayoutWebpartsContent" minOccurs="0"/>
                <xsd:element ref="ns1:_AuthorByline" minOccurs="0"/>
                <xsd:element ref="ns1:_TopicHeader" minOccurs="0"/>
                <xsd:element ref="ns1:_SPSitePageFlags" minOccurs="0"/>
                <xsd:element ref="ns3:df30e03dd47a41c4bf66fed28d805f31" minOccurs="0"/>
                <xsd:element ref="ns3:TaxCatchAll" minOccurs="0"/>
                <xsd:element ref="ns3:TaxCatchAllLabel" minOccurs="0"/>
                <xsd:element ref="ns1:_SPAssetFolderId" minOccurs="0"/>
                <xsd:element ref="ns1:_SPCallToAction" minOccurs="0"/>
                <xsd:element ref="ns1:_SPHiddenHighlightsMetadata" minOccurs="0"/>
                <xsd:element ref="ns1:_SPHideListEditor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lientSideApplicationId" ma:index="9" nillable="true" ma:displayName="Asiakassovellussivun tunnus" ma:description="Asiakassovellussivun tunnus" ma:hidden="true" ma:internalName="ClientSideApplicationId">
      <xsd:simpleType>
        <xsd:restriction base="dms:Unknown"/>
      </xsd:simpleType>
    </xsd:element>
    <xsd:element name="PageLayoutType" ma:index="10" nillable="true" ma:displayName="Sivun asettelun tyyppi" ma:description="Sivun asettelun tyyppi" ma:hidden="true" ma:internalName="PageLayoutType">
      <xsd:simpleType>
        <xsd:restriction base="dms:Text">
          <xsd:maxLength value="255"/>
        </xsd:restriction>
      </xsd:simpleType>
    </xsd:element>
    <xsd:element name="CanvasContent1" ma:index="11" nillable="true" ma:displayName="Sisällön tuotantoalustan sisältö" ma:description="Sisällön tuotantoalustan sisältö tallennetaan sivuston sivussa tähän sarakkeeseen." ma:internalName="CanvasContent1" ma:readOnly="false">
      <xsd:simpleType>
        <xsd:restriction base="dms:Unknown"/>
      </xsd:simpleType>
    </xsd:element>
    <xsd:element name="BannerImageUrl" ma:index="12" nillable="true" ma:displayName="Palkin kuvan URL-osoite" ma:description="Palkin kuvan URL-osoite" ma:internalName="BannerImag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annerImageOffset" ma:index="13" nillable="true" ma:displayName="Palkin kuvan siirtymä" ma:description="Palkin kuvan siirtymä" ma:hidden="true" ma:internalName="BannerImageOffset">
      <xsd:simpleType>
        <xsd:restriction base="dms:Text"/>
      </xsd:simpleType>
    </xsd:element>
    <xsd:element name="PromotedState" ma:index="15" nillable="true" ma:displayName="Ylennetty" ma:default="0" ma:description="" ma:internalName="PromotedState" ma:readOnly="true">
      <xsd:simpleType>
        <xsd:restriction base="dms:Number"/>
      </xsd:simpleType>
    </xsd:element>
    <xsd:element name="FirstPublishedDate" ma:index="16" nillable="true" ma:displayName="Ensimmäinen julkaisupäivä" ma:description="" ma:indexed="true" ma:internalName="FirstPublishedDate" ma:readOnly="true">
      <xsd:simpleType>
        <xsd:restriction base="dms:DateTime"/>
      </xsd:simpleType>
    </xsd:element>
    <xsd:element name="LayoutWebpartsContent" ma:index="17" nillable="true" ma:displayName="Sivuasettelun sisältö" ma:description="Tämä sarake sisältää sivustosivun sivuasettelun verkko-osien sisällön." ma:internalName="LayoutWebpartsContent">
      <xsd:simpleType>
        <xsd:restriction base="dms:Unknown"/>
      </xsd:simpleType>
    </xsd:element>
    <xsd:element name="_AuthorByline" ma:index="18" nillable="true" ma:displayName="Tekijän nimi" ma:description="" ma:list="UserInfo" ma:internalName="_AuthorBylin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TopicHeader" ma:index="19" nillable="true" ma:displayName="Aiheen otsikko" ma:description="" ma:internalName="_TopicHeader">
      <xsd:simpleType>
        <xsd:restriction base="dms:Text"/>
      </xsd:simpleType>
    </xsd:element>
    <xsd:element name="_SPSitePageFlags" ma:index="20" nillable="true" ma:displayName="Sivuston sivumerkinnät" ma:description="" ma:internalName="_SPSitePageFlags" ma:readOnly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mplate"/>
                    <xsd:enumeration value="MigratedFromServerRendered"/>
                    <xsd:enumeration value="TopicPage"/>
                  </xsd:restriction>
                </xsd:simpleType>
              </xsd:element>
            </xsd:sequence>
          </xsd:extension>
        </xsd:complexContent>
      </xsd:complexType>
    </xsd:element>
    <xsd:element name="_SPAssetFolderId" ma:index="25" nillable="true" ma:displayName="Resurssikansion tunnus" ma:description="" ma:hidden="true" ma:internalName="_SPAssetFolderId" ma:readOnly="true">
      <xsd:simpleType>
        <xsd:restriction base="dms:Number"/>
      </xsd:simpleType>
    </xsd:element>
    <xsd:element name="_SPCallToAction" ma:index="26" nillable="true" ma:displayName="Toimintokutsu" ma:description="" ma:internalName="_SPCallToAction">
      <xsd:simpleType>
        <xsd:restriction base="dms:Note">
          <xsd:maxLength value="255"/>
        </xsd:restriction>
      </xsd:simpleType>
    </xsd:element>
    <xsd:element name="_SPHiddenHighlightsMetadata" ma:index="27" nillable="true" ma:displayName="Viva Topicsin piilotetut kohokohdat" ma:internalName="_SPHiddenHighlightsMetadata">
      <xsd:simpleType>
        <xsd:restriction base="dms:Note">
          <xsd:maxLength value="255"/>
        </xsd:restriction>
      </xsd:simpleType>
    </xsd:element>
    <xsd:element name="_SPHideListEditorMetadata" ma:index="28" nillable="true" ma:displayName="Piilota korostusluetteloeditori" ma:list="UserInfo" ma:internalName="_SPHideListEditorMetadat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escription" ma:index="14" nillable="true" ma:displayName="Kuvaus" ma:internalName="Description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85dc-9db7-4894-95a4-8bf7ccbac140" elementFormDefault="qualified">
    <xsd:import namespace="http://schemas.microsoft.com/office/2006/documentManagement/types"/>
    <xsd:import namespace="http://schemas.microsoft.com/office/infopath/2007/PartnerControls"/>
    <xsd:element name="df30e03dd47a41c4bf66fed28d805f31" ma:index="21" nillable="true" ma:taxonomy="true" ma:internalName="df30e03dd47a41c4bf66fed28d805f31" ma:taxonomyFieldName="Valvira_x0020_asiasanat" ma:displayName="Valvira asiasanat" ma:readOnly="false" ma:default="" ma:fieldId="{df30e03d-d47a-41c4-bf66-fed28d805f31}" ma:taxonomyMulti="true" ma:sspId="e95fa535-6bc0-41a5-b9d9-f1c35ec2e0dd" ma:termSetId="78ee4032-c5b1-40a8-bc1a-70746f8306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0a0e5773-d1f2-4d83-a912-272242fc432b}" ma:internalName="TaxCatchAll" ma:showField="CatchAllData" ma:web="c4a21153-ffee-4df2-89d3-85942d634d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0a0e5773-d1f2-4d83-a912-272242fc432b}" ma:internalName="TaxCatchAllLabel" ma:readOnly="true" ma:showField="CatchAllDataLabel" ma:web="c4a21153-ffee-4df2-89d3-85942d634d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SideApplicationId xmlns="http://schemas.microsoft.com/sharepoint/v3" xsi:nil="true"/>
    <_SPHiddenHighlightsMetadata xmlns="http://schemas.microsoft.com/sharepoint/v3" xsi:nil="true"/>
    <CanvasContent1 xmlns="http://schemas.microsoft.com/sharepoint/v3" xsi:nil="true"/>
    <LayoutWebpartsContent xmlns="http://schemas.microsoft.com/sharepoint/v3" xsi:nil="true"/>
    <_TopicHeader xmlns="http://schemas.microsoft.com/sharepoint/v3" xsi:nil="true"/>
    <BannerImageUrl xmlns="http://schemas.microsoft.com/sharepoint/v3">
      <Url xsi:nil="true"/>
      <Description xsi:nil="true"/>
    </BannerImageUrl>
    <_AuthorByline xmlns="http://schemas.microsoft.com/sharepoint/v3">
      <UserInfo>
        <DisplayName/>
        <AccountId xsi:nil="true"/>
        <AccountType/>
      </UserInfo>
    </_AuthorByline>
    <PageLayoutType xmlns="http://schemas.microsoft.com/sharepoint/v3" xsi:nil="true"/>
    <df30e03dd47a41c4bf66fed28d805f31 xmlns="cfe885dc-9db7-4894-95a4-8bf7ccbac140">
      <Terms xmlns="http://schemas.microsoft.com/office/infopath/2007/PartnerControls"/>
    </df30e03dd47a41c4bf66fed28d805f31>
    <_SPHideListEditorMetadata xmlns="http://schemas.microsoft.com/sharepoint/v3">
      <UserInfo>
        <DisplayName/>
        <AccountId xsi:nil="true"/>
        <AccountType/>
      </UserInfo>
    </_SPHideListEditorMetadata>
    <BannerImageOffset xmlns="http://schemas.microsoft.com/sharepoint/v3" xsi:nil="true"/>
    <_SPCallToAction xmlns="http://schemas.microsoft.com/sharepoint/v3" xsi:nil="true"/>
    <TaxCatchAll xmlns="cfe885dc-9db7-4894-95a4-8bf7ccbac140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731499-93BE-4351-AA1A-F3B8E0E32A4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0878E3C-158B-48C9-95BB-DF2A7B968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cfe885dc-9db7-4894-95a4-8bf7ccbac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A13A9-2D2C-4828-B3BB-E6E3367971B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fe885dc-9db7-4894-95a4-8bf7ccbac140"/>
  </ds:schemaRefs>
</ds:datastoreItem>
</file>

<file path=customXml/itemProps4.xml><?xml version="1.0" encoding="utf-8"?>
<ds:datastoreItem xmlns:ds="http://schemas.openxmlformats.org/officeDocument/2006/customXml" ds:itemID="{1272CCA6-3AC6-4FC4-9749-1B7DF66E6D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Valvira_esitysmallipohja_FI</Template>
  <TotalTime>1328</TotalTime>
  <Words>866</Words>
  <Application>Microsoft Office PowerPoint</Application>
  <PresentationFormat>Laajakuva</PresentationFormat>
  <Paragraphs>163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Valvira</vt:lpstr>
      <vt:lpstr>Valvira väripohjat</vt:lpstr>
      <vt:lpstr>Talousvesisäännösten soveltamisohje</vt:lpstr>
      <vt:lpstr>Sisältö</vt:lpstr>
      <vt:lpstr>Tilannekuva </vt:lpstr>
      <vt:lpstr>12.1.2023 voimaan tullut talousvesisääntely (1/3)</vt:lpstr>
      <vt:lpstr>12.1.2023 voimaan tullut talousvesisääntely (2/3)</vt:lpstr>
      <vt:lpstr>12.1.2023 voimaan tullut talousvesisääntely (3/3)</vt:lpstr>
      <vt:lpstr>Talousvesisäännösten soveltamisohje </vt:lpstr>
      <vt:lpstr>Osa I: Terveydensuojelulaki, 5 luku, 49 a ja 49 b §</vt:lpstr>
      <vt:lpstr>Osa I: Terveydensuojelulaki, 5 luku, 49 a ja 49 b §</vt:lpstr>
      <vt:lpstr>Osa I: Talousvesiasetus</vt:lpstr>
      <vt:lpstr>Osa I: Talousvesiasetus</vt:lpstr>
      <vt:lpstr>Osa I: Riskienhallinta-asetus</vt:lpstr>
      <vt:lpstr>Osa I: Terveydensuojeluasetus</vt:lpstr>
      <vt:lpstr>Osa II: Enimmäisarvojen perusteet</vt:lpstr>
      <vt:lpstr>Osa II: Enimmäisarvojen perusteet</vt:lpstr>
      <vt:lpstr>Liite 1 Kunnan terveydensuojeluviranomaisen tehtävät</vt:lpstr>
      <vt:lpstr>Liite 2 Toiminnanharjoittajan tehtävät</vt:lpstr>
      <vt:lpstr>Liite 3 Valvontatutkimusohjelmamalli (1/2)</vt:lpstr>
      <vt:lpstr>Liite 3 Valvontatutkimusohjelmamalli (2/2)</vt:lpstr>
      <vt:lpstr>Liite 4 Näytteenotto talousvedestä</vt:lpstr>
      <vt:lpstr>Liite 5 Torjunta-aineet</vt:lpstr>
      <vt:lpstr>Liite 6 Alueellinen yhteistyö</vt:lpstr>
      <vt:lpstr>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 graafinen aloitussivu  sinisellä värillä neljä riviä</dc:title>
  <dc:creator>Streng Paul (Valvira)</dc:creator>
  <cp:lastModifiedBy>Streng Paul (Valvira)</cp:lastModifiedBy>
  <cp:revision>89</cp:revision>
  <dcterms:created xsi:type="dcterms:W3CDTF">2023-10-31T05:51:20Z</dcterms:created>
  <dcterms:modified xsi:type="dcterms:W3CDTF">2023-11-08T14:04:40Z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0x0101009D1CB255DA76424F860D91F20E6C4118002323A2BA8E7F64458E86312A2CF9794500F96446E7679AD440A1D659BEB93B5429</vt:lpwstr>
  </property>
</Properties>
</file>