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6" r:id="rId6"/>
  </p:sldMasterIdLst>
  <p:notesMasterIdLst>
    <p:notesMasterId r:id="rId33"/>
  </p:notesMasterIdLst>
  <p:sldIdLst>
    <p:sldId id="262" r:id="rId7"/>
    <p:sldId id="306" r:id="rId8"/>
    <p:sldId id="312" r:id="rId9"/>
    <p:sldId id="331" r:id="rId10"/>
    <p:sldId id="319" r:id="rId11"/>
    <p:sldId id="309" r:id="rId12"/>
    <p:sldId id="313" r:id="rId13"/>
    <p:sldId id="317" r:id="rId14"/>
    <p:sldId id="329" r:id="rId15"/>
    <p:sldId id="311" r:id="rId16"/>
    <p:sldId id="314" r:id="rId17"/>
    <p:sldId id="330" r:id="rId18"/>
    <p:sldId id="327" r:id="rId19"/>
    <p:sldId id="335" r:id="rId20"/>
    <p:sldId id="332" r:id="rId21"/>
    <p:sldId id="328" r:id="rId22"/>
    <p:sldId id="343" r:id="rId23"/>
    <p:sldId id="321" r:id="rId24"/>
    <p:sldId id="310" r:id="rId25"/>
    <p:sldId id="333" r:id="rId26"/>
    <p:sldId id="339" r:id="rId27"/>
    <p:sldId id="340" r:id="rId28"/>
    <p:sldId id="341" r:id="rId29"/>
    <p:sldId id="334" r:id="rId30"/>
    <p:sldId id="336" r:id="rId31"/>
    <p:sldId id="275" r:id="rId3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A"/>
    <a:srgbClr val="007CB0"/>
    <a:srgbClr val="FF5F00"/>
    <a:srgbClr val="CE1D7A"/>
    <a:srgbClr val="E7E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4835" autoAdjust="0"/>
  </p:normalViewPr>
  <p:slideViewPr>
    <p:cSldViewPr snapToGrid="0" showGuides="1">
      <p:cViewPr>
        <p:scale>
          <a:sx n="82" d="100"/>
          <a:sy n="82" d="100"/>
        </p:scale>
        <p:origin x="307" y="5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44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17587-4ED6-4183-B1FD-7789DA5D478B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A2F328-ACA6-4BBB-8848-F698C5A094D6}">
      <dgm:prSet/>
      <dgm:spPr/>
      <dgm:t>
        <a:bodyPr/>
        <a:lstStyle/>
        <a:p>
          <a:r>
            <a:rPr lang="fi-FI" dirty="0"/>
            <a:t>Riskinarvioinnissa tarkastelu kohdistuu:</a:t>
          </a:r>
          <a:endParaRPr lang="en-US" dirty="0"/>
        </a:p>
      </dgm:t>
    </dgm:pt>
    <dgm:pt modelId="{04E36E01-0A36-43A5-B3BA-0A573630CA6E}" type="parTrans" cxnId="{86DDFF22-B7FA-4161-88E0-95AD043EBBC4}">
      <dgm:prSet/>
      <dgm:spPr/>
      <dgm:t>
        <a:bodyPr/>
        <a:lstStyle/>
        <a:p>
          <a:endParaRPr lang="en-US"/>
        </a:p>
      </dgm:t>
    </dgm:pt>
    <dgm:pt modelId="{0CA673AD-54A8-4833-88CA-5B63ADD858C8}" type="sibTrans" cxnId="{86DDFF22-B7FA-4161-88E0-95AD043EBBC4}">
      <dgm:prSet/>
      <dgm:spPr/>
      <dgm:t>
        <a:bodyPr/>
        <a:lstStyle/>
        <a:p>
          <a:endParaRPr lang="en-US"/>
        </a:p>
      </dgm:t>
    </dgm:pt>
    <dgm:pt modelId="{BA097557-1AF1-49E2-99CC-644B19C2004E}">
      <dgm:prSet/>
      <dgm:spPr/>
      <dgm:t>
        <a:bodyPr/>
        <a:lstStyle/>
        <a:p>
          <a:r>
            <a:rPr lang="fi-FI" dirty="0"/>
            <a:t>  1) Vesilaitteiston teknisen toteutuksen ja riskiä lisäävien epäkohtien tuntemiseen</a:t>
          </a:r>
          <a:endParaRPr lang="en-US" dirty="0"/>
        </a:p>
      </dgm:t>
    </dgm:pt>
    <dgm:pt modelId="{3CA67E44-C955-4B3F-9EF3-2479742693A2}" type="parTrans" cxnId="{5670F54A-52A4-40CC-A22F-549296BFC254}">
      <dgm:prSet/>
      <dgm:spPr/>
      <dgm:t>
        <a:bodyPr/>
        <a:lstStyle/>
        <a:p>
          <a:endParaRPr lang="en-US"/>
        </a:p>
      </dgm:t>
    </dgm:pt>
    <dgm:pt modelId="{D8C961D7-7DC5-440F-8BFA-812E1A76E01E}" type="sibTrans" cxnId="{5670F54A-52A4-40CC-A22F-549296BFC254}">
      <dgm:prSet/>
      <dgm:spPr/>
      <dgm:t>
        <a:bodyPr/>
        <a:lstStyle/>
        <a:p>
          <a:endParaRPr lang="en-US"/>
        </a:p>
      </dgm:t>
    </dgm:pt>
    <dgm:pt modelId="{35F68F9C-40D5-4387-A62D-2F27CCF4306F}">
      <dgm:prSet/>
      <dgm:spPr/>
      <dgm:t>
        <a:bodyPr/>
        <a:lstStyle/>
        <a:p>
          <a:r>
            <a:rPr lang="fi-FI" dirty="0"/>
            <a:t>  2) Veden käsittelymenetelmiin ja lämpötilakontrolliin</a:t>
          </a:r>
          <a:endParaRPr lang="en-US" dirty="0"/>
        </a:p>
      </dgm:t>
    </dgm:pt>
    <dgm:pt modelId="{66F38D0B-BD79-42F5-9DD1-FF3D86E9A67D}" type="parTrans" cxnId="{7DE40014-D50A-40C5-9825-9C8DE730AD11}">
      <dgm:prSet/>
      <dgm:spPr/>
      <dgm:t>
        <a:bodyPr/>
        <a:lstStyle/>
        <a:p>
          <a:endParaRPr lang="en-US"/>
        </a:p>
      </dgm:t>
    </dgm:pt>
    <dgm:pt modelId="{98F585FA-CDD6-47BD-B51A-E758BA4DF989}" type="sibTrans" cxnId="{7DE40014-D50A-40C5-9825-9C8DE730AD11}">
      <dgm:prSet/>
      <dgm:spPr/>
      <dgm:t>
        <a:bodyPr/>
        <a:lstStyle/>
        <a:p>
          <a:endParaRPr lang="en-US"/>
        </a:p>
      </dgm:t>
    </dgm:pt>
    <dgm:pt modelId="{C72FFA34-9408-4FC6-90FC-C2B29841427C}">
      <dgm:prSet/>
      <dgm:spPr/>
      <dgm:t>
        <a:bodyPr/>
        <a:lstStyle/>
        <a:p>
          <a:r>
            <a:rPr lang="fi-FI" dirty="0"/>
            <a:t>  3) </a:t>
          </a:r>
          <a:r>
            <a:rPr lang="fi-FI" dirty="0" err="1"/>
            <a:t>Legionellan</a:t>
          </a:r>
          <a:r>
            <a:rPr lang="fi-FI" dirty="0"/>
            <a:t> kasvua kiihdyttävien tekijöiden arviointiin</a:t>
          </a:r>
          <a:endParaRPr lang="en-US" dirty="0"/>
        </a:p>
      </dgm:t>
    </dgm:pt>
    <dgm:pt modelId="{F92BCDF0-0A88-427A-B03E-C55C38671624}" type="parTrans" cxnId="{63DCB0A8-F317-4526-8524-8FC187CFC437}">
      <dgm:prSet/>
      <dgm:spPr/>
      <dgm:t>
        <a:bodyPr/>
        <a:lstStyle/>
        <a:p>
          <a:endParaRPr lang="en-US"/>
        </a:p>
      </dgm:t>
    </dgm:pt>
    <dgm:pt modelId="{178E2B52-4D91-49A1-95CD-8753A379E820}" type="sibTrans" cxnId="{63DCB0A8-F317-4526-8524-8FC187CFC437}">
      <dgm:prSet/>
      <dgm:spPr/>
      <dgm:t>
        <a:bodyPr/>
        <a:lstStyle/>
        <a:p>
          <a:endParaRPr lang="en-US"/>
        </a:p>
      </dgm:t>
    </dgm:pt>
    <dgm:pt modelId="{E5154031-632A-483D-81E2-1F13BD90D895}">
      <dgm:prSet/>
      <dgm:spPr/>
      <dgm:t>
        <a:bodyPr/>
        <a:lstStyle/>
        <a:p>
          <a:r>
            <a:rPr lang="fi-FI" dirty="0"/>
            <a:t>  4) Huoltoon ja kunnossapitoon</a:t>
          </a:r>
          <a:endParaRPr lang="en-US" dirty="0"/>
        </a:p>
      </dgm:t>
    </dgm:pt>
    <dgm:pt modelId="{ACCBC57B-E602-4F94-A303-0E890DAED016}" type="parTrans" cxnId="{BE17A415-643F-4CA0-BAD0-C6DADDD70395}">
      <dgm:prSet/>
      <dgm:spPr/>
      <dgm:t>
        <a:bodyPr/>
        <a:lstStyle/>
        <a:p>
          <a:endParaRPr lang="en-US"/>
        </a:p>
      </dgm:t>
    </dgm:pt>
    <dgm:pt modelId="{8A16DF44-B5C3-4A94-997D-47160AE0C4AD}" type="sibTrans" cxnId="{BE17A415-643F-4CA0-BAD0-C6DADDD70395}">
      <dgm:prSet/>
      <dgm:spPr/>
      <dgm:t>
        <a:bodyPr/>
        <a:lstStyle/>
        <a:p>
          <a:endParaRPr lang="en-US"/>
        </a:p>
      </dgm:t>
    </dgm:pt>
    <dgm:pt modelId="{CFDDE70C-952D-4C7F-B977-AD8D0FF82922}">
      <dgm:prSet/>
      <dgm:spPr/>
      <dgm:t>
        <a:bodyPr/>
        <a:lstStyle/>
        <a:p>
          <a:r>
            <a:rPr lang="fi-FI" dirty="0"/>
            <a:t>  5) Valvontaan ja dokumentointiin </a:t>
          </a:r>
          <a:endParaRPr lang="en-US" dirty="0"/>
        </a:p>
      </dgm:t>
    </dgm:pt>
    <dgm:pt modelId="{8D1A90ED-603A-4351-B0ED-E6E368027B84}" type="parTrans" cxnId="{63C8C5EF-3554-47AB-9567-60F0EEF813A9}">
      <dgm:prSet/>
      <dgm:spPr/>
      <dgm:t>
        <a:bodyPr/>
        <a:lstStyle/>
        <a:p>
          <a:endParaRPr lang="en-US"/>
        </a:p>
      </dgm:t>
    </dgm:pt>
    <dgm:pt modelId="{AD1350EB-2839-42BD-84F4-915657FA6341}" type="sibTrans" cxnId="{63C8C5EF-3554-47AB-9567-60F0EEF813A9}">
      <dgm:prSet/>
      <dgm:spPr/>
      <dgm:t>
        <a:bodyPr/>
        <a:lstStyle/>
        <a:p>
          <a:endParaRPr lang="en-US"/>
        </a:p>
      </dgm:t>
    </dgm:pt>
    <dgm:pt modelId="{03CAF4BB-3121-432B-B17E-BF8830779D7F}">
      <dgm:prSet/>
      <dgm:spPr/>
      <dgm:t>
        <a:bodyPr/>
        <a:lstStyle/>
        <a:p>
          <a:r>
            <a:rPr lang="fi-FI" dirty="0"/>
            <a:t>  6) Tiedottamiseen ja raportointiin</a:t>
          </a:r>
          <a:endParaRPr lang="en-US" dirty="0"/>
        </a:p>
      </dgm:t>
    </dgm:pt>
    <dgm:pt modelId="{2FC9D47E-143A-40B9-A3C9-45DB3F010AE1}" type="parTrans" cxnId="{E342134C-2452-437E-8DAB-8111839126C8}">
      <dgm:prSet/>
      <dgm:spPr/>
      <dgm:t>
        <a:bodyPr/>
        <a:lstStyle/>
        <a:p>
          <a:endParaRPr lang="en-US"/>
        </a:p>
      </dgm:t>
    </dgm:pt>
    <dgm:pt modelId="{DCD328FE-C98E-4E1A-A14A-BD9E94A49B4A}" type="sibTrans" cxnId="{E342134C-2452-437E-8DAB-8111839126C8}">
      <dgm:prSet/>
      <dgm:spPr/>
      <dgm:t>
        <a:bodyPr/>
        <a:lstStyle/>
        <a:p>
          <a:endParaRPr lang="en-US"/>
        </a:p>
      </dgm:t>
    </dgm:pt>
    <dgm:pt modelId="{4B0B2C5F-6C82-4A8C-B287-DB8CD043944B}" type="pres">
      <dgm:prSet presAssocID="{C6D17587-4ED6-4183-B1FD-7789DA5D478B}" presName="vert0" presStyleCnt="0">
        <dgm:presLayoutVars>
          <dgm:dir/>
          <dgm:animOne val="branch"/>
          <dgm:animLvl val="lvl"/>
        </dgm:presLayoutVars>
      </dgm:prSet>
      <dgm:spPr/>
    </dgm:pt>
    <dgm:pt modelId="{C9CCA6CA-01D9-4497-B00C-D56996E343BC}" type="pres">
      <dgm:prSet presAssocID="{92A2F328-ACA6-4BBB-8848-F698C5A094D6}" presName="thickLine" presStyleLbl="alignNode1" presStyleIdx="0" presStyleCnt="7"/>
      <dgm:spPr/>
    </dgm:pt>
    <dgm:pt modelId="{81B44E71-2025-4AFE-85A4-EC553519AC72}" type="pres">
      <dgm:prSet presAssocID="{92A2F328-ACA6-4BBB-8848-F698C5A094D6}" presName="horz1" presStyleCnt="0"/>
      <dgm:spPr/>
    </dgm:pt>
    <dgm:pt modelId="{E544C712-DAD0-499E-9F0C-3AF0DE2FE005}" type="pres">
      <dgm:prSet presAssocID="{92A2F328-ACA6-4BBB-8848-F698C5A094D6}" presName="tx1" presStyleLbl="revTx" presStyleIdx="0" presStyleCnt="7"/>
      <dgm:spPr/>
    </dgm:pt>
    <dgm:pt modelId="{62C3665A-8309-4748-86D8-AAF26E176720}" type="pres">
      <dgm:prSet presAssocID="{92A2F328-ACA6-4BBB-8848-F698C5A094D6}" presName="vert1" presStyleCnt="0"/>
      <dgm:spPr/>
    </dgm:pt>
    <dgm:pt modelId="{1DCC455D-E051-4466-8DE2-16394DCDEAFC}" type="pres">
      <dgm:prSet presAssocID="{BA097557-1AF1-49E2-99CC-644B19C2004E}" presName="thickLine" presStyleLbl="alignNode1" presStyleIdx="1" presStyleCnt="7"/>
      <dgm:spPr/>
    </dgm:pt>
    <dgm:pt modelId="{1632BCC4-AEBE-4C8E-8D09-3EBE6D90845C}" type="pres">
      <dgm:prSet presAssocID="{BA097557-1AF1-49E2-99CC-644B19C2004E}" presName="horz1" presStyleCnt="0"/>
      <dgm:spPr/>
    </dgm:pt>
    <dgm:pt modelId="{EE947273-BEFD-4AAB-9E9A-418B2B97AF85}" type="pres">
      <dgm:prSet presAssocID="{BA097557-1AF1-49E2-99CC-644B19C2004E}" presName="tx1" presStyleLbl="revTx" presStyleIdx="1" presStyleCnt="7"/>
      <dgm:spPr/>
    </dgm:pt>
    <dgm:pt modelId="{8944191C-C7BA-4A99-B403-78CC4E5956F7}" type="pres">
      <dgm:prSet presAssocID="{BA097557-1AF1-49E2-99CC-644B19C2004E}" presName="vert1" presStyleCnt="0"/>
      <dgm:spPr/>
    </dgm:pt>
    <dgm:pt modelId="{35D0B3DC-6609-4411-86A6-8AF748C24EA6}" type="pres">
      <dgm:prSet presAssocID="{35F68F9C-40D5-4387-A62D-2F27CCF4306F}" presName="thickLine" presStyleLbl="alignNode1" presStyleIdx="2" presStyleCnt="7"/>
      <dgm:spPr/>
    </dgm:pt>
    <dgm:pt modelId="{87B3A1AC-C3B2-4D87-97D6-78D31F6E0813}" type="pres">
      <dgm:prSet presAssocID="{35F68F9C-40D5-4387-A62D-2F27CCF4306F}" presName="horz1" presStyleCnt="0"/>
      <dgm:spPr/>
    </dgm:pt>
    <dgm:pt modelId="{832FFFDD-2784-48E3-AECA-868793307A8B}" type="pres">
      <dgm:prSet presAssocID="{35F68F9C-40D5-4387-A62D-2F27CCF4306F}" presName="tx1" presStyleLbl="revTx" presStyleIdx="2" presStyleCnt="7"/>
      <dgm:spPr/>
    </dgm:pt>
    <dgm:pt modelId="{1DC2D3D0-81B2-414A-903F-1B81DCC74DA5}" type="pres">
      <dgm:prSet presAssocID="{35F68F9C-40D5-4387-A62D-2F27CCF4306F}" presName="vert1" presStyleCnt="0"/>
      <dgm:spPr/>
    </dgm:pt>
    <dgm:pt modelId="{CBB1323C-AC55-49A7-848D-A9DF487C28C3}" type="pres">
      <dgm:prSet presAssocID="{C72FFA34-9408-4FC6-90FC-C2B29841427C}" presName="thickLine" presStyleLbl="alignNode1" presStyleIdx="3" presStyleCnt="7"/>
      <dgm:spPr/>
    </dgm:pt>
    <dgm:pt modelId="{5FFE3207-3626-44DF-8AA0-37596D885615}" type="pres">
      <dgm:prSet presAssocID="{C72FFA34-9408-4FC6-90FC-C2B29841427C}" presName="horz1" presStyleCnt="0"/>
      <dgm:spPr/>
    </dgm:pt>
    <dgm:pt modelId="{FAD7A2BA-4E72-41A3-9C62-28D674933881}" type="pres">
      <dgm:prSet presAssocID="{C72FFA34-9408-4FC6-90FC-C2B29841427C}" presName="tx1" presStyleLbl="revTx" presStyleIdx="3" presStyleCnt="7"/>
      <dgm:spPr/>
    </dgm:pt>
    <dgm:pt modelId="{597931F3-CD07-46D1-A361-069EA4B6E314}" type="pres">
      <dgm:prSet presAssocID="{C72FFA34-9408-4FC6-90FC-C2B29841427C}" presName="vert1" presStyleCnt="0"/>
      <dgm:spPr/>
    </dgm:pt>
    <dgm:pt modelId="{6CCB73CC-2675-4201-A322-75AF80D9920A}" type="pres">
      <dgm:prSet presAssocID="{E5154031-632A-483D-81E2-1F13BD90D895}" presName="thickLine" presStyleLbl="alignNode1" presStyleIdx="4" presStyleCnt="7"/>
      <dgm:spPr/>
    </dgm:pt>
    <dgm:pt modelId="{EDA2B5CE-23F0-4612-A91A-FAEB6E1F222F}" type="pres">
      <dgm:prSet presAssocID="{E5154031-632A-483D-81E2-1F13BD90D895}" presName="horz1" presStyleCnt="0"/>
      <dgm:spPr/>
    </dgm:pt>
    <dgm:pt modelId="{35E1F7DF-53DF-4DD0-9421-FA6686E96E89}" type="pres">
      <dgm:prSet presAssocID="{E5154031-632A-483D-81E2-1F13BD90D895}" presName="tx1" presStyleLbl="revTx" presStyleIdx="4" presStyleCnt="7"/>
      <dgm:spPr/>
    </dgm:pt>
    <dgm:pt modelId="{366F6C7D-34C7-41F1-B622-9D28CE218F4C}" type="pres">
      <dgm:prSet presAssocID="{E5154031-632A-483D-81E2-1F13BD90D895}" presName="vert1" presStyleCnt="0"/>
      <dgm:spPr/>
    </dgm:pt>
    <dgm:pt modelId="{B563741E-1A17-44BC-A39F-2B66D04B9977}" type="pres">
      <dgm:prSet presAssocID="{CFDDE70C-952D-4C7F-B977-AD8D0FF82922}" presName="thickLine" presStyleLbl="alignNode1" presStyleIdx="5" presStyleCnt="7"/>
      <dgm:spPr/>
    </dgm:pt>
    <dgm:pt modelId="{B9647038-9FA7-40A9-B170-01CB591178B9}" type="pres">
      <dgm:prSet presAssocID="{CFDDE70C-952D-4C7F-B977-AD8D0FF82922}" presName="horz1" presStyleCnt="0"/>
      <dgm:spPr/>
    </dgm:pt>
    <dgm:pt modelId="{EADAB38D-6DBF-46E3-9FC4-2CD55653C3BC}" type="pres">
      <dgm:prSet presAssocID="{CFDDE70C-952D-4C7F-B977-AD8D0FF82922}" presName="tx1" presStyleLbl="revTx" presStyleIdx="5" presStyleCnt="7"/>
      <dgm:spPr/>
    </dgm:pt>
    <dgm:pt modelId="{1B26488A-0985-4F7B-8057-F33138B24E04}" type="pres">
      <dgm:prSet presAssocID="{CFDDE70C-952D-4C7F-B977-AD8D0FF82922}" presName="vert1" presStyleCnt="0"/>
      <dgm:spPr/>
    </dgm:pt>
    <dgm:pt modelId="{944120A0-9790-496A-B0BA-8D6C81C5FD28}" type="pres">
      <dgm:prSet presAssocID="{03CAF4BB-3121-432B-B17E-BF8830779D7F}" presName="thickLine" presStyleLbl="alignNode1" presStyleIdx="6" presStyleCnt="7"/>
      <dgm:spPr/>
    </dgm:pt>
    <dgm:pt modelId="{8E67DF65-E77D-4B51-9B0B-83FC236DE234}" type="pres">
      <dgm:prSet presAssocID="{03CAF4BB-3121-432B-B17E-BF8830779D7F}" presName="horz1" presStyleCnt="0"/>
      <dgm:spPr/>
    </dgm:pt>
    <dgm:pt modelId="{19B3DF74-F648-46C2-B79C-6A1BFC99CD31}" type="pres">
      <dgm:prSet presAssocID="{03CAF4BB-3121-432B-B17E-BF8830779D7F}" presName="tx1" presStyleLbl="revTx" presStyleIdx="6" presStyleCnt="7"/>
      <dgm:spPr/>
    </dgm:pt>
    <dgm:pt modelId="{DEE50B0B-5C55-4EF3-A187-23D1F267E524}" type="pres">
      <dgm:prSet presAssocID="{03CAF4BB-3121-432B-B17E-BF8830779D7F}" presName="vert1" presStyleCnt="0"/>
      <dgm:spPr/>
    </dgm:pt>
  </dgm:ptLst>
  <dgm:cxnLst>
    <dgm:cxn modelId="{7DE40014-D50A-40C5-9825-9C8DE730AD11}" srcId="{C6D17587-4ED6-4183-B1FD-7789DA5D478B}" destId="{35F68F9C-40D5-4387-A62D-2F27CCF4306F}" srcOrd="2" destOrd="0" parTransId="{66F38D0B-BD79-42F5-9DD1-FF3D86E9A67D}" sibTransId="{98F585FA-CDD6-47BD-B51A-E758BA4DF989}"/>
    <dgm:cxn modelId="{BE17A415-643F-4CA0-BAD0-C6DADDD70395}" srcId="{C6D17587-4ED6-4183-B1FD-7789DA5D478B}" destId="{E5154031-632A-483D-81E2-1F13BD90D895}" srcOrd="4" destOrd="0" parTransId="{ACCBC57B-E602-4F94-A303-0E890DAED016}" sibTransId="{8A16DF44-B5C3-4A94-997D-47160AE0C4AD}"/>
    <dgm:cxn modelId="{86DDFF22-B7FA-4161-88E0-95AD043EBBC4}" srcId="{C6D17587-4ED6-4183-B1FD-7789DA5D478B}" destId="{92A2F328-ACA6-4BBB-8848-F698C5A094D6}" srcOrd="0" destOrd="0" parTransId="{04E36E01-0A36-43A5-B3BA-0A573630CA6E}" sibTransId="{0CA673AD-54A8-4833-88CA-5B63ADD858C8}"/>
    <dgm:cxn modelId="{8D65B069-9EC2-44FF-8048-0DC429A6B4ED}" type="presOf" srcId="{92A2F328-ACA6-4BBB-8848-F698C5A094D6}" destId="{E544C712-DAD0-499E-9F0C-3AF0DE2FE005}" srcOrd="0" destOrd="0" presId="urn:microsoft.com/office/officeart/2008/layout/LinedList"/>
    <dgm:cxn modelId="{5670F54A-52A4-40CC-A22F-549296BFC254}" srcId="{C6D17587-4ED6-4183-B1FD-7789DA5D478B}" destId="{BA097557-1AF1-49E2-99CC-644B19C2004E}" srcOrd="1" destOrd="0" parTransId="{3CA67E44-C955-4B3F-9EF3-2479742693A2}" sibTransId="{D8C961D7-7DC5-440F-8BFA-812E1A76E01E}"/>
    <dgm:cxn modelId="{E342134C-2452-437E-8DAB-8111839126C8}" srcId="{C6D17587-4ED6-4183-B1FD-7789DA5D478B}" destId="{03CAF4BB-3121-432B-B17E-BF8830779D7F}" srcOrd="6" destOrd="0" parTransId="{2FC9D47E-143A-40B9-A3C9-45DB3F010AE1}" sibTransId="{DCD328FE-C98E-4E1A-A14A-BD9E94A49B4A}"/>
    <dgm:cxn modelId="{CA7B8D58-BD91-48F9-B3D8-1CDE67842780}" type="presOf" srcId="{E5154031-632A-483D-81E2-1F13BD90D895}" destId="{35E1F7DF-53DF-4DD0-9421-FA6686E96E89}" srcOrd="0" destOrd="0" presId="urn:microsoft.com/office/officeart/2008/layout/LinedList"/>
    <dgm:cxn modelId="{B0DDAFA2-237D-4F85-B829-602368B8BA68}" type="presOf" srcId="{03CAF4BB-3121-432B-B17E-BF8830779D7F}" destId="{19B3DF74-F648-46C2-B79C-6A1BFC99CD31}" srcOrd="0" destOrd="0" presId="urn:microsoft.com/office/officeart/2008/layout/LinedList"/>
    <dgm:cxn modelId="{F6F60DA5-1AFC-49A7-92BA-5F87617EEB4E}" type="presOf" srcId="{C6D17587-4ED6-4183-B1FD-7789DA5D478B}" destId="{4B0B2C5F-6C82-4A8C-B287-DB8CD043944B}" srcOrd="0" destOrd="0" presId="urn:microsoft.com/office/officeart/2008/layout/LinedList"/>
    <dgm:cxn modelId="{63DCB0A8-F317-4526-8524-8FC187CFC437}" srcId="{C6D17587-4ED6-4183-B1FD-7789DA5D478B}" destId="{C72FFA34-9408-4FC6-90FC-C2B29841427C}" srcOrd="3" destOrd="0" parTransId="{F92BCDF0-0A88-427A-B03E-C55C38671624}" sibTransId="{178E2B52-4D91-49A1-95CD-8753A379E820}"/>
    <dgm:cxn modelId="{C68CA3B8-2EC7-4E18-B49B-0DBC054EB2CC}" type="presOf" srcId="{BA097557-1AF1-49E2-99CC-644B19C2004E}" destId="{EE947273-BEFD-4AAB-9E9A-418B2B97AF85}" srcOrd="0" destOrd="0" presId="urn:microsoft.com/office/officeart/2008/layout/LinedList"/>
    <dgm:cxn modelId="{1CF369BA-27C9-4560-B64D-80F69FA76618}" type="presOf" srcId="{CFDDE70C-952D-4C7F-B977-AD8D0FF82922}" destId="{EADAB38D-6DBF-46E3-9FC4-2CD55653C3BC}" srcOrd="0" destOrd="0" presId="urn:microsoft.com/office/officeart/2008/layout/LinedList"/>
    <dgm:cxn modelId="{910E55CB-AFF4-4B87-922C-4B426E377A8F}" type="presOf" srcId="{C72FFA34-9408-4FC6-90FC-C2B29841427C}" destId="{FAD7A2BA-4E72-41A3-9C62-28D674933881}" srcOrd="0" destOrd="0" presId="urn:microsoft.com/office/officeart/2008/layout/LinedList"/>
    <dgm:cxn modelId="{067C0BEC-6D1D-4270-A70B-2D2ADFB30957}" type="presOf" srcId="{35F68F9C-40D5-4387-A62D-2F27CCF4306F}" destId="{832FFFDD-2784-48E3-AECA-868793307A8B}" srcOrd="0" destOrd="0" presId="urn:microsoft.com/office/officeart/2008/layout/LinedList"/>
    <dgm:cxn modelId="{63C8C5EF-3554-47AB-9567-60F0EEF813A9}" srcId="{C6D17587-4ED6-4183-B1FD-7789DA5D478B}" destId="{CFDDE70C-952D-4C7F-B977-AD8D0FF82922}" srcOrd="5" destOrd="0" parTransId="{8D1A90ED-603A-4351-B0ED-E6E368027B84}" sibTransId="{AD1350EB-2839-42BD-84F4-915657FA6341}"/>
    <dgm:cxn modelId="{072F898E-7464-47C4-B9E8-D719CB484A8D}" type="presParOf" srcId="{4B0B2C5F-6C82-4A8C-B287-DB8CD043944B}" destId="{C9CCA6CA-01D9-4497-B00C-D56996E343BC}" srcOrd="0" destOrd="0" presId="urn:microsoft.com/office/officeart/2008/layout/LinedList"/>
    <dgm:cxn modelId="{8CEABEDB-0A92-4703-807E-3528B89F3536}" type="presParOf" srcId="{4B0B2C5F-6C82-4A8C-B287-DB8CD043944B}" destId="{81B44E71-2025-4AFE-85A4-EC553519AC72}" srcOrd="1" destOrd="0" presId="urn:microsoft.com/office/officeart/2008/layout/LinedList"/>
    <dgm:cxn modelId="{3101DECA-3532-4678-8414-9C0DE6EE12DB}" type="presParOf" srcId="{81B44E71-2025-4AFE-85A4-EC553519AC72}" destId="{E544C712-DAD0-499E-9F0C-3AF0DE2FE005}" srcOrd="0" destOrd="0" presId="urn:microsoft.com/office/officeart/2008/layout/LinedList"/>
    <dgm:cxn modelId="{36B408F7-9EE1-4D6F-85B5-A0B961FD0647}" type="presParOf" srcId="{81B44E71-2025-4AFE-85A4-EC553519AC72}" destId="{62C3665A-8309-4748-86D8-AAF26E176720}" srcOrd="1" destOrd="0" presId="urn:microsoft.com/office/officeart/2008/layout/LinedList"/>
    <dgm:cxn modelId="{DF766227-2BF9-4A02-8162-67BAF208001B}" type="presParOf" srcId="{4B0B2C5F-6C82-4A8C-B287-DB8CD043944B}" destId="{1DCC455D-E051-4466-8DE2-16394DCDEAFC}" srcOrd="2" destOrd="0" presId="urn:microsoft.com/office/officeart/2008/layout/LinedList"/>
    <dgm:cxn modelId="{AC997FDD-C396-49EB-A9D3-76D3B4E33F4B}" type="presParOf" srcId="{4B0B2C5F-6C82-4A8C-B287-DB8CD043944B}" destId="{1632BCC4-AEBE-4C8E-8D09-3EBE6D90845C}" srcOrd="3" destOrd="0" presId="urn:microsoft.com/office/officeart/2008/layout/LinedList"/>
    <dgm:cxn modelId="{761D0545-4DE1-4DBE-B876-885DB8C417FB}" type="presParOf" srcId="{1632BCC4-AEBE-4C8E-8D09-3EBE6D90845C}" destId="{EE947273-BEFD-4AAB-9E9A-418B2B97AF85}" srcOrd="0" destOrd="0" presId="urn:microsoft.com/office/officeart/2008/layout/LinedList"/>
    <dgm:cxn modelId="{BC6ADD96-5F4F-4321-BC0B-06C940820039}" type="presParOf" srcId="{1632BCC4-AEBE-4C8E-8D09-3EBE6D90845C}" destId="{8944191C-C7BA-4A99-B403-78CC4E5956F7}" srcOrd="1" destOrd="0" presId="urn:microsoft.com/office/officeart/2008/layout/LinedList"/>
    <dgm:cxn modelId="{336A18AB-7FF3-417F-AB0A-0BB6D053A5D1}" type="presParOf" srcId="{4B0B2C5F-6C82-4A8C-B287-DB8CD043944B}" destId="{35D0B3DC-6609-4411-86A6-8AF748C24EA6}" srcOrd="4" destOrd="0" presId="urn:microsoft.com/office/officeart/2008/layout/LinedList"/>
    <dgm:cxn modelId="{04771B52-12D7-4D92-AD20-3A85EA87E3A8}" type="presParOf" srcId="{4B0B2C5F-6C82-4A8C-B287-DB8CD043944B}" destId="{87B3A1AC-C3B2-4D87-97D6-78D31F6E0813}" srcOrd="5" destOrd="0" presId="urn:microsoft.com/office/officeart/2008/layout/LinedList"/>
    <dgm:cxn modelId="{09723A42-042E-4192-9E2A-4AFDCBEC03B0}" type="presParOf" srcId="{87B3A1AC-C3B2-4D87-97D6-78D31F6E0813}" destId="{832FFFDD-2784-48E3-AECA-868793307A8B}" srcOrd="0" destOrd="0" presId="urn:microsoft.com/office/officeart/2008/layout/LinedList"/>
    <dgm:cxn modelId="{50EC9185-5743-40E8-AD30-C291FB5B07C6}" type="presParOf" srcId="{87B3A1AC-C3B2-4D87-97D6-78D31F6E0813}" destId="{1DC2D3D0-81B2-414A-903F-1B81DCC74DA5}" srcOrd="1" destOrd="0" presId="urn:microsoft.com/office/officeart/2008/layout/LinedList"/>
    <dgm:cxn modelId="{84771D05-2EF6-4D8D-9C33-885B98C67E2C}" type="presParOf" srcId="{4B0B2C5F-6C82-4A8C-B287-DB8CD043944B}" destId="{CBB1323C-AC55-49A7-848D-A9DF487C28C3}" srcOrd="6" destOrd="0" presId="urn:microsoft.com/office/officeart/2008/layout/LinedList"/>
    <dgm:cxn modelId="{C4BA8809-2BE3-4B47-A44C-157B7F86D588}" type="presParOf" srcId="{4B0B2C5F-6C82-4A8C-B287-DB8CD043944B}" destId="{5FFE3207-3626-44DF-8AA0-37596D885615}" srcOrd="7" destOrd="0" presId="urn:microsoft.com/office/officeart/2008/layout/LinedList"/>
    <dgm:cxn modelId="{B75BDD1F-59DD-4E64-B760-7CA2EE6C4BBA}" type="presParOf" srcId="{5FFE3207-3626-44DF-8AA0-37596D885615}" destId="{FAD7A2BA-4E72-41A3-9C62-28D674933881}" srcOrd="0" destOrd="0" presId="urn:microsoft.com/office/officeart/2008/layout/LinedList"/>
    <dgm:cxn modelId="{E140B0EF-3FDA-4AB9-8200-FFC3DD1A7612}" type="presParOf" srcId="{5FFE3207-3626-44DF-8AA0-37596D885615}" destId="{597931F3-CD07-46D1-A361-069EA4B6E314}" srcOrd="1" destOrd="0" presId="urn:microsoft.com/office/officeart/2008/layout/LinedList"/>
    <dgm:cxn modelId="{598B7D1B-0F9E-4B76-B385-221DDD953F4D}" type="presParOf" srcId="{4B0B2C5F-6C82-4A8C-B287-DB8CD043944B}" destId="{6CCB73CC-2675-4201-A322-75AF80D9920A}" srcOrd="8" destOrd="0" presId="urn:microsoft.com/office/officeart/2008/layout/LinedList"/>
    <dgm:cxn modelId="{BBFB34C4-9416-4157-97D7-1E006E59F90D}" type="presParOf" srcId="{4B0B2C5F-6C82-4A8C-B287-DB8CD043944B}" destId="{EDA2B5CE-23F0-4612-A91A-FAEB6E1F222F}" srcOrd="9" destOrd="0" presId="urn:microsoft.com/office/officeart/2008/layout/LinedList"/>
    <dgm:cxn modelId="{72A7552C-CEC4-4D87-82E1-EFB6F51FD24D}" type="presParOf" srcId="{EDA2B5CE-23F0-4612-A91A-FAEB6E1F222F}" destId="{35E1F7DF-53DF-4DD0-9421-FA6686E96E89}" srcOrd="0" destOrd="0" presId="urn:microsoft.com/office/officeart/2008/layout/LinedList"/>
    <dgm:cxn modelId="{7235AEF6-366D-418E-BF6C-E120A0B096A8}" type="presParOf" srcId="{EDA2B5CE-23F0-4612-A91A-FAEB6E1F222F}" destId="{366F6C7D-34C7-41F1-B622-9D28CE218F4C}" srcOrd="1" destOrd="0" presId="urn:microsoft.com/office/officeart/2008/layout/LinedList"/>
    <dgm:cxn modelId="{9DB89920-1A9A-40ED-A1F8-F4519FAE81ED}" type="presParOf" srcId="{4B0B2C5F-6C82-4A8C-B287-DB8CD043944B}" destId="{B563741E-1A17-44BC-A39F-2B66D04B9977}" srcOrd="10" destOrd="0" presId="urn:microsoft.com/office/officeart/2008/layout/LinedList"/>
    <dgm:cxn modelId="{F6C8D80B-A9A2-4ADF-B338-E33259CF50F1}" type="presParOf" srcId="{4B0B2C5F-6C82-4A8C-B287-DB8CD043944B}" destId="{B9647038-9FA7-40A9-B170-01CB591178B9}" srcOrd="11" destOrd="0" presId="urn:microsoft.com/office/officeart/2008/layout/LinedList"/>
    <dgm:cxn modelId="{AEB75058-C0B3-40EC-877F-017AF0C7796B}" type="presParOf" srcId="{B9647038-9FA7-40A9-B170-01CB591178B9}" destId="{EADAB38D-6DBF-46E3-9FC4-2CD55653C3BC}" srcOrd="0" destOrd="0" presId="urn:microsoft.com/office/officeart/2008/layout/LinedList"/>
    <dgm:cxn modelId="{12086AD1-888F-43AF-853D-8805EC362122}" type="presParOf" srcId="{B9647038-9FA7-40A9-B170-01CB591178B9}" destId="{1B26488A-0985-4F7B-8057-F33138B24E04}" srcOrd="1" destOrd="0" presId="urn:microsoft.com/office/officeart/2008/layout/LinedList"/>
    <dgm:cxn modelId="{A0A9F741-1C3B-4E99-9338-FD7EE35CB35E}" type="presParOf" srcId="{4B0B2C5F-6C82-4A8C-B287-DB8CD043944B}" destId="{944120A0-9790-496A-B0BA-8D6C81C5FD28}" srcOrd="12" destOrd="0" presId="urn:microsoft.com/office/officeart/2008/layout/LinedList"/>
    <dgm:cxn modelId="{57D8EB8C-D216-4FAA-BB2C-673788B288B8}" type="presParOf" srcId="{4B0B2C5F-6C82-4A8C-B287-DB8CD043944B}" destId="{8E67DF65-E77D-4B51-9B0B-83FC236DE234}" srcOrd="13" destOrd="0" presId="urn:microsoft.com/office/officeart/2008/layout/LinedList"/>
    <dgm:cxn modelId="{FB573070-FDFA-4626-9C6B-6629AC121C64}" type="presParOf" srcId="{8E67DF65-E77D-4B51-9B0B-83FC236DE234}" destId="{19B3DF74-F648-46C2-B79C-6A1BFC99CD31}" srcOrd="0" destOrd="0" presId="urn:microsoft.com/office/officeart/2008/layout/LinedList"/>
    <dgm:cxn modelId="{94ED17A2-B5DF-4BF1-B9C8-F430A75F5DEF}" type="presParOf" srcId="{8E67DF65-E77D-4B51-9B0B-83FC236DE234}" destId="{DEE50B0B-5C55-4EF3-A187-23D1F267E5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AE74B-6E5B-413B-9FA0-3649D9AD870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4A949F7-AAD7-4089-9BBD-22C468ED216C}">
      <dgm:prSet custT="1"/>
      <dgm:spPr/>
      <dgm:t>
        <a:bodyPr/>
        <a:lstStyle/>
        <a:p>
          <a:r>
            <a:rPr lang="fi-FI" sz="2400" dirty="0"/>
            <a:t>Talousveden ja lämpimän käyttöveden oikeat lämpötilat </a:t>
          </a:r>
          <a:endParaRPr lang="en-US" sz="2400" dirty="0"/>
        </a:p>
      </dgm:t>
    </dgm:pt>
    <dgm:pt modelId="{43B39124-DAAB-40FB-BDDA-B94D89DD625A}" type="parTrans" cxnId="{38C82088-1F1F-4304-B978-36C37B3D7A9E}">
      <dgm:prSet/>
      <dgm:spPr/>
      <dgm:t>
        <a:bodyPr/>
        <a:lstStyle/>
        <a:p>
          <a:endParaRPr lang="en-US"/>
        </a:p>
      </dgm:t>
    </dgm:pt>
    <dgm:pt modelId="{C0625D62-F6EE-4BB4-8324-28D5E64FE125}" type="sibTrans" cxnId="{38C82088-1F1F-4304-B978-36C37B3D7A9E}">
      <dgm:prSet/>
      <dgm:spPr/>
      <dgm:t>
        <a:bodyPr/>
        <a:lstStyle/>
        <a:p>
          <a:endParaRPr lang="en-US"/>
        </a:p>
      </dgm:t>
    </dgm:pt>
    <dgm:pt modelId="{9F61C93A-8D42-4E33-A8C6-87EC79EC8B19}">
      <dgm:prSet custT="1"/>
      <dgm:spPr/>
      <dgm:t>
        <a:bodyPr/>
        <a:lstStyle/>
        <a:p>
          <a:r>
            <a:rPr lang="fi-FI" sz="2400" dirty="0"/>
            <a:t>Vesilaitteistojen ja vesipisteiden säännöllinen käyttö</a:t>
          </a:r>
          <a:endParaRPr lang="en-US" sz="2400" dirty="0"/>
        </a:p>
      </dgm:t>
    </dgm:pt>
    <dgm:pt modelId="{796821B4-F1B6-43A4-963B-6175D6A5B1E8}" type="parTrans" cxnId="{77E77AD5-2CB3-4392-B2CE-59093C3EFBE8}">
      <dgm:prSet/>
      <dgm:spPr/>
      <dgm:t>
        <a:bodyPr/>
        <a:lstStyle/>
        <a:p>
          <a:endParaRPr lang="en-US"/>
        </a:p>
      </dgm:t>
    </dgm:pt>
    <dgm:pt modelId="{939DA83E-557F-482C-A52A-172FE5666A67}" type="sibTrans" cxnId="{77E77AD5-2CB3-4392-B2CE-59093C3EFBE8}">
      <dgm:prSet/>
      <dgm:spPr/>
      <dgm:t>
        <a:bodyPr/>
        <a:lstStyle/>
        <a:p>
          <a:endParaRPr lang="en-US"/>
        </a:p>
      </dgm:t>
    </dgm:pt>
    <dgm:pt modelId="{1E7FD9E4-2F98-46F9-8253-76AE2E026F75}">
      <dgm:prSet custT="1"/>
      <dgm:spPr/>
      <dgm:t>
        <a:bodyPr/>
        <a:lstStyle/>
        <a:p>
          <a:r>
            <a:rPr lang="fi-FI" sz="2400" dirty="0"/>
            <a:t>Vesilaitteistojen huolto- ja puhdistustoimenpiteet</a:t>
          </a:r>
          <a:endParaRPr lang="en-US" sz="2400" dirty="0"/>
        </a:p>
      </dgm:t>
    </dgm:pt>
    <dgm:pt modelId="{F2AB0443-712A-4115-9616-540F85426234}" type="parTrans" cxnId="{509670E9-B0FC-44D9-B790-79759F6EC3E3}">
      <dgm:prSet/>
      <dgm:spPr/>
      <dgm:t>
        <a:bodyPr/>
        <a:lstStyle/>
        <a:p>
          <a:endParaRPr lang="en-US"/>
        </a:p>
      </dgm:t>
    </dgm:pt>
    <dgm:pt modelId="{D52E86D6-25DB-4103-9C99-4A25E74B1483}" type="sibTrans" cxnId="{509670E9-B0FC-44D9-B790-79759F6EC3E3}">
      <dgm:prSet/>
      <dgm:spPr/>
      <dgm:t>
        <a:bodyPr/>
        <a:lstStyle/>
        <a:p>
          <a:endParaRPr lang="en-US"/>
        </a:p>
      </dgm:t>
    </dgm:pt>
    <dgm:pt modelId="{717583AF-8066-4790-9907-8D0575A5FCD5}">
      <dgm:prSet custT="1"/>
      <dgm:spPr/>
      <dgm:t>
        <a:bodyPr/>
        <a:lstStyle/>
        <a:p>
          <a:r>
            <a:rPr lang="fi-FI" sz="2400" dirty="0"/>
            <a:t>Virtausolosuhteiden edistäminen kaikkialla vesilaitteistossa</a:t>
          </a:r>
          <a:endParaRPr lang="en-US" sz="2400" dirty="0"/>
        </a:p>
      </dgm:t>
    </dgm:pt>
    <dgm:pt modelId="{C6D5D31D-5F1B-444B-85C0-AC1FDABE6B00}" type="parTrans" cxnId="{7ECE31FA-98FA-484B-B33B-06AA182E7B78}">
      <dgm:prSet/>
      <dgm:spPr/>
      <dgm:t>
        <a:bodyPr/>
        <a:lstStyle/>
        <a:p>
          <a:endParaRPr lang="en-US"/>
        </a:p>
      </dgm:t>
    </dgm:pt>
    <dgm:pt modelId="{B3F2FA5F-EAAB-4377-BD8D-927F282586A1}" type="sibTrans" cxnId="{7ECE31FA-98FA-484B-B33B-06AA182E7B78}">
      <dgm:prSet/>
      <dgm:spPr/>
      <dgm:t>
        <a:bodyPr/>
        <a:lstStyle/>
        <a:p>
          <a:endParaRPr lang="en-US"/>
        </a:p>
      </dgm:t>
    </dgm:pt>
    <dgm:pt modelId="{64208289-C2CE-4ECF-8C56-D64A006BAF20}" type="pres">
      <dgm:prSet presAssocID="{9F0AE74B-6E5B-413B-9FA0-3649D9AD8702}" presName="linear" presStyleCnt="0">
        <dgm:presLayoutVars>
          <dgm:animLvl val="lvl"/>
          <dgm:resizeHandles val="exact"/>
        </dgm:presLayoutVars>
      </dgm:prSet>
      <dgm:spPr/>
    </dgm:pt>
    <dgm:pt modelId="{89BAB646-E2DC-4078-BBB0-C5D7AD9675D3}" type="pres">
      <dgm:prSet presAssocID="{44A949F7-AAD7-4089-9BBD-22C468ED216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37900CF-51BA-49C9-981F-08E683F05F77}" type="pres">
      <dgm:prSet presAssocID="{C0625D62-F6EE-4BB4-8324-28D5E64FE125}" presName="spacer" presStyleCnt="0"/>
      <dgm:spPr/>
    </dgm:pt>
    <dgm:pt modelId="{2C658F70-8879-4507-8A16-38DD01E43496}" type="pres">
      <dgm:prSet presAssocID="{9F61C93A-8D42-4E33-A8C6-87EC79EC8B19}" presName="parentText" presStyleLbl="node1" presStyleIdx="1" presStyleCnt="4" custLinFactNeighborY="-16809">
        <dgm:presLayoutVars>
          <dgm:chMax val="0"/>
          <dgm:bulletEnabled val="1"/>
        </dgm:presLayoutVars>
      </dgm:prSet>
      <dgm:spPr/>
    </dgm:pt>
    <dgm:pt modelId="{AA0AD0A7-F22A-455E-8B8C-F63031793A51}" type="pres">
      <dgm:prSet presAssocID="{939DA83E-557F-482C-A52A-172FE5666A67}" presName="spacer" presStyleCnt="0"/>
      <dgm:spPr/>
    </dgm:pt>
    <dgm:pt modelId="{21A5B15D-B55A-4436-829B-B9AEC40CC16F}" type="pres">
      <dgm:prSet presAssocID="{1E7FD9E4-2F98-46F9-8253-76AE2E026F75}" presName="parentText" presStyleLbl="node1" presStyleIdx="2" presStyleCnt="4" custLinFactNeighborY="-21913">
        <dgm:presLayoutVars>
          <dgm:chMax val="0"/>
          <dgm:bulletEnabled val="1"/>
        </dgm:presLayoutVars>
      </dgm:prSet>
      <dgm:spPr/>
    </dgm:pt>
    <dgm:pt modelId="{C5D8FF1E-1C18-4519-AFDB-F85546E24E04}" type="pres">
      <dgm:prSet presAssocID="{D52E86D6-25DB-4103-9C99-4A25E74B1483}" presName="spacer" presStyleCnt="0"/>
      <dgm:spPr/>
    </dgm:pt>
    <dgm:pt modelId="{48A54225-3FCD-4C53-BFE9-8A0A92A95FE8}" type="pres">
      <dgm:prSet presAssocID="{717583AF-8066-4790-9907-8D0575A5FCD5}" presName="parentText" presStyleLbl="node1" presStyleIdx="3" presStyleCnt="4" custLinFactNeighborX="-16955" custLinFactNeighborY="-19508">
        <dgm:presLayoutVars>
          <dgm:chMax val="0"/>
          <dgm:bulletEnabled val="1"/>
        </dgm:presLayoutVars>
      </dgm:prSet>
      <dgm:spPr/>
    </dgm:pt>
  </dgm:ptLst>
  <dgm:cxnLst>
    <dgm:cxn modelId="{99DC2D68-FD63-4734-823E-055128C2CE3B}" type="presOf" srcId="{717583AF-8066-4790-9907-8D0575A5FCD5}" destId="{48A54225-3FCD-4C53-BFE9-8A0A92A95FE8}" srcOrd="0" destOrd="0" presId="urn:microsoft.com/office/officeart/2005/8/layout/vList2"/>
    <dgm:cxn modelId="{C1319654-A48A-4089-B587-2038464D831D}" type="presOf" srcId="{44A949F7-AAD7-4089-9BBD-22C468ED216C}" destId="{89BAB646-E2DC-4078-BBB0-C5D7AD9675D3}" srcOrd="0" destOrd="0" presId="urn:microsoft.com/office/officeart/2005/8/layout/vList2"/>
    <dgm:cxn modelId="{F0A85C75-0020-423D-B7DD-54F0903067D6}" type="presOf" srcId="{1E7FD9E4-2F98-46F9-8253-76AE2E026F75}" destId="{21A5B15D-B55A-4436-829B-B9AEC40CC16F}" srcOrd="0" destOrd="0" presId="urn:microsoft.com/office/officeart/2005/8/layout/vList2"/>
    <dgm:cxn modelId="{69337F56-DBA0-472D-9469-EAE0621107F0}" type="presOf" srcId="{9F0AE74B-6E5B-413B-9FA0-3649D9AD8702}" destId="{64208289-C2CE-4ECF-8C56-D64A006BAF20}" srcOrd="0" destOrd="0" presId="urn:microsoft.com/office/officeart/2005/8/layout/vList2"/>
    <dgm:cxn modelId="{38C82088-1F1F-4304-B978-36C37B3D7A9E}" srcId="{9F0AE74B-6E5B-413B-9FA0-3649D9AD8702}" destId="{44A949F7-AAD7-4089-9BBD-22C468ED216C}" srcOrd="0" destOrd="0" parTransId="{43B39124-DAAB-40FB-BDDA-B94D89DD625A}" sibTransId="{C0625D62-F6EE-4BB4-8324-28D5E64FE125}"/>
    <dgm:cxn modelId="{A72267BA-DD56-4BCB-BFB9-3DA8FB1E3493}" type="presOf" srcId="{9F61C93A-8D42-4E33-A8C6-87EC79EC8B19}" destId="{2C658F70-8879-4507-8A16-38DD01E43496}" srcOrd="0" destOrd="0" presId="urn:microsoft.com/office/officeart/2005/8/layout/vList2"/>
    <dgm:cxn modelId="{77E77AD5-2CB3-4392-B2CE-59093C3EFBE8}" srcId="{9F0AE74B-6E5B-413B-9FA0-3649D9AD8702}" destId="{9F61C93A-8D42-4E33-A8C6-87EC79EC8B19}" srcOrd="1" destOrd="0" parTransId="{796821B4-F1B6-43A4-963B-6175D6A5B1E8}" sibTransId="{939DA83E-557F-482C-A52A-172FE5666A67}"/>
    <dgm:cxn modelId="{509670E9-B0FC-44D9-B790-79759F6EC3E3}" srcId="{9F0AE74B-6E5B-413B-9FA0-3649D9AD8702}" destId="{1E7FD9E4-2F98-46F9-8253-76AE2E026F75}" srcOrd="2" destOrd="0" parTransId="{F2AB0443-712A-4115-9616-540F85426234}" sibTransId="{D52E86D6-25DB-4103-9C99-4A25E74B1483}"/>
    <dgm:cxn modelId="{7ECE31FA-98FA-484B-B33B-06AA182E7B78}" srcId="{9F0AE74B-6E5B-413B-9FA0-3649D9AD8702}" destId="{717583AF-8066-4790-9907-8D0575A5FCD5}" srcOrd="3" destOrd="0" parTransId="{C6D5D31D-5F1B-444B-85C0-AC1FDABE6B00}" sibTransId="{B3F2FA5F-EAAB-4377-BD8D-927F282586A1}"/>
    <dgm:cxn modelId="{49209A04-20EF-43C6-BA8A-3BD6CC602D50}" type="presParOf" srcId="{64208289-C2CE-4ECF-8C56-D64A006BAF20}" destId="{89BAB646-E2DC-4078-BBB0-C5D7AD9675D3}" srcOrd="0" destOrd="0" presId="urn:microsoft.com/office/officeart/2005/8/layout/vList2"/>
    <dgm:cxn modelId="{818D5B77-BEE1-4414-B846-DC5A457D0B09}" type="presParOf" srcId="{64208289-C2CE-4ECF-8C56-D64A006BAF20}" destId="{D37900CF-51BA-49C9-981F-08E683F05F77}" srcOrd="1" destOrd="0" presId="urn:microsoft.com/office/officeart/2005/8/layout/vList2"/>
    <dgm:cxn modelId="{12FE3F61-EA97-4F9C-A3FE-DDCF6B82665F}" type="presParOf" srcId="{64208289-C2CE-4ECF-8C56-D64A006BAF20}" destId="{2C658F70-8879-4507-8A16-38DD01E43496}" srcOrd="2" destOrd="0" presId="urn:microsoft.com/office/officeart/2005/8/layout/vList2"/>
    <dgm:cxn modelId="{BCF3E9A1-7C1D-4C54-AC6C-480993CF457A}" type="presParOf" srcId="{64208289-C2CE-4ECF-8C56-D64A006BAF20}" destId="{AA0AD0A7-F22A-455E-8B8C-F63031793A51}" srcOrd="3" destOrd="0" presId="urn:microsoft.com/office/officeart/2005/8/layout/vList2"/>
    <dgm:cxn modelId="{3B40766A-89EC-4AB7-BF53-61674F639176}" type="presParOf" srcId="{64208289-C2CE-4ECF-8C56-D64A006BAF20}" destId="{21A5B15D-B55A-4436-829B-B9AEC40CC16F}" srcOrd="4" destOrd="0" presId="urn:microsoft.com/office/officeart/2005/8/layout/vList2"/>
    <dgm:cxn modelId="{6D683B89-7325-4637-841D-886B959BA802}" type="presParOf" srcId="{64208289-C2CE-4ECF-8C56-D64A006BAF20}" destId="{C5D8FF1E-1C18-4519-AFDB-F85546E24E04}" srcOrd="5" destOrd="0" presId="urn:microsoft.com/office/officeart/2005/8/layout/vList2"/>
    <dgm:cxn modelId="{067A6436-8550-4402-9086-1F43CF231A82}" type="presParOf" srcId="{64208289-C2CE-4ECF-8C56-D64A006BAF20}" destId="{48A54225-3FCD-4C53-BFE9-8A0A92A95F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CA6CA-01D9-4497-B00C-D56996E343BC}">
      <dsp:nvSpPr>
        <dsp:cNvPr id="0" name=""/>
        <dsp:cNvSpPr/>
      </dsp:nvSpPr>
      <dsp:spPr>
        <a:xfrm>
          <a:off x="0" y="492"/>
          <a:ext cx="101695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44C712-DAD0-499E-9F0C-3AF0DE2FE005}">
      <dsp:nvSpPr>
        <dsp:cNvPr id="0" name=""/>
        <dsp:cNvSpPr/>
      </dsp:nvSpPr>
      <dsp:spPr>
        <a:xfrm>
          <a:off x="0" y="492"/>
          <a:ext cx="10169525" cy="57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Riskinarvioinnissa tarkastelu kohdistuu:</a:t>
          </a:r>
          <a:endParaRPr lang="en-US" sz="2100" kern="1200" dirty="0"/>
        </a:p>
      </dsp:txBody>
      <dsp:txXfrm>
        <a:off x="0" y="492"/>
        <a:ext cx="10169525" cy="575895"/>
      </dsp:txXfrm>
    </dsp:sp>
    <dsp:sp modelId="{1DCC455D-E051-4466-8DE2-16394DCDEAFC}">
      <dsp:nvSpPr>
        <dsp:cNvPr id="0" name=""/>
        <dsp:cNvSpPr/>
      </dsp:nvSpPr>
      <dsp:spPr>
        <a:xfrm>
          <a:off x="0" y="576387"/>
          <a:ext cx="101695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947273-BEFD-4AAB-9E9A-418B2B97AF85}">
      <dsp:nvSpPr>
        <dsp:cNvPr id="0" name=""/>
        <dsp:cNvSpPr/>
      </dsp:nvSpPr>
      <dsp:spPr>
        <a:xfrm>
          <a:off x="0" y="576387"/>
          <a:ext cx="10169525" cy="57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  1) Vesilaitteiston teknisen toteutuksen ja riskiä lisäävien epäkohtien tuntemiseen</a:t>
          </a:r>
          <a:endParaRPr lang="en-US" sz="2100" kern="1200" dirty="0"/>
        </a:p>
      </dsp:txBody>
      <dsp:txXfrm>
        <a:off x="0" y="576387"/>
        <a:ext cx="10169525" cy="575895"/>
      </dsp:txXfrm>
    </dsp:sp>
    <dsp:sp modelId="{35D0B3DC-6609-4411-86A6-8AF748C24EA6}">
      <dsp:nvSpPr>
        <dsp:cNvPr id="0" name=""/>
        <dsp:cNvSpPr/>
      </dsp:nvSpPr>
      <dsp:spPr>
        <a:xfrm>
          <a:off x="0" y="1152282"/>
          <a:ext cx="101695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2FFFDD-2784-48E3-AECA-868793307A8B}">
      <dsp:nvSpPr>
        <dsp:cNvPr id="0" name=""/>
        <dsp:cNvSpPr/>
      </dsp:nvSpPr>
      <dsp:spPr>
        <a:xfrm>
          <a:off x="0" y="1152282"/>
          <a:ext cx="10169525" cy="57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  2) Veden käsittelymenetelmiin ja lämpötilakontrolliin</a:t>
          </a:r>
          <a:endParaRPr lang="en-US" sz="2100" kern="1200" dirty="0"/>
        </a:p>
      </dsp:txBody>
      <dsp:txXfrm>
        <a:off x="0" y="1152282"/>
        <a:ext cx="10169525" cy="575895"/>
      </dsp:txXfrm>
    </dsp:sp>
    <dsp:sp modelId="{CBB1323C-AC55-49A7-848D-A9DF487C28C3}">
      <dsp:nvSpPr>
        <dsp:cNvPr id="0" name=""/>
        <dsp:cNvSpPr/>
      </dsp:nvSpPr>
      <dsp:spPr>
        <a:xfrm>
          <a:off x="0" y="1728177"/>
          <a:ext cx="101695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D7A2BA-4E72-41A3-9C62-28D674933881}">
      <dsp:nvSpPr>
        <dsp:cNvPr id="0" name=""/>
        <dsp:cNvSpPr/>
      </dsp:nvSpPr>
      <dsp:spPr>
        <a:xfrm>
          <a:off x="0" y="1728177"/>
          <a:ext cx="10169525" cy="57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  3) </a:t>
          </a:r>
          <a:r>
            <a:rPr lang="fi-FI" sz="2100" kern="1200" dirty="0" err="1"/>
            <a:t>Legionellan</a:t>
          </a:r>
          <a:r>
            <a:rPr lang="fi-FI" sz="2100" kern="1200" dirty="0"/>
            <a:t> kasvua kiihdyttävien tekijöiden arviointiin</a:t>
          </a:r>
          <a:endParaRPr lang="en-US" sz="2100" kern="1200" dirty="0"/>
        </a:p>
      </dsp:txBody>
      <dsp:txXfrm>
        <a:off x="0" y="1728177"/>
        <a:ext cx="10169525" cy="575895"/>
      </dsp:txXfrm>
    </dsp:sp>
    <dsp:sp modelId="{6CCB73CC-2675-4201-A322-75AF80D9920A}">
      <dsp:nvSpPr>
        <dsp:cNvPr id="0" name=""/>
        <dsp:cNvSpPr/>
      </dsp:nvSpPr>
      <dsp:spPr>
        <a:xfrm>
          <a:off x="0" y="2304072"/>
          <a:ext cx="101695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E1F7DF-53DF-4DD0-9421-FA6686E96E89}">
      <dsp:nvSpPr>
        <dsp:cNvPr id="0" name=""/>
        <dsp:cNvSpPr/>
      </dsp:nvSpPr>
      <dsp:spPr>
        <a:xfrm>
          <a:off x="0" y="2304072"/>
          <a:ext cx="10169525" cy="57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  4) Huoltoon ja kunnossapitoon</a:t>
          </a:r>
          <a:endParaRPr lang="en-US" sz="2100" kern="1200" dirty="0"/>
        </a:p>
      </dsp:txBody>
      <dsp:txXfrm>
        <a:off x="0" y="2304072"/>
        <a:ext cx="10169525" cy="575895"/>
      </dsp:txXfrm>
    </dsp:sp>
    <dsp:sp modelId="{B563741E-1A17-44BC-A39F-2B66D04B9977}">
      <dsp:nvSpPr>
        <dsp:cNvPr id="0" name=""/>
        <dsp:cNvSpPr/>
      </dsp:nvSpPr>
      <dsp:spPr>
        <a:xfrm>
          <a:off x="0" y="2879967"/>
          <a:ext cx="101695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DAB38D-6DBF-46E3-9FC4-2CD55653C3BC}">
      <dsp:nvSpPr>
        <dsp:cNvPr id="0" name=""/>
        <dsp:cNvSpPr/>
      </dsp:nvSpPr>
      <dsp:spPr>
        <a:xfrm>
          <a:off x="0" y="2879967"/>
          <a:ext cx="10169525" cy="57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  5) Valvontaan ja dokumentointiin </a:t>
          </a:r>
          <a:endParaRPr lang="en-US" sz="2100" kern="1200" dirty="0"/>
        </a:p>
      </dsp:txBody>
      <dsp:txXfrm>
        <a:off x="0" y="2879967"/>
        <a:ext cx="10169525" cy="575895"/>
      </dsp:txXfrm>
    </dsp:sp>
    <dsp:sp modelId="{944120A0-9790-496A-B0BA-8D6C81C5FD28}">
      <dsp:nvSpPr>
        <dsp:cNvPr id="0" name=""/>
        <dsp:cNvSpPr/>
      </dsp:nvSpPr>
      <dsp:spPr>
        <a:xfrm>
          <a:off x="0" y="3455862"/>
          <a:ext cx="101695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B3DF74-F648-46C2-B79C-6A1BFC99CD31}">
      <dsp:nvSpPr>
        <dsp:cNvPr id="0" name=""/>
        <dsp:cNvSpPr/>
      </dsp:nvSpPr>
      <dsp:spPr>
        <a:xfrm>
          <a:off x="0" y="3455862"/>
          <a:ext cx="10169525" cy="57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  6) Tiedottamiseen ja raportointiin</a:t>
          </a:r>
          <a:endParaRPr lang="en-US" sz="2100" kern="1200" dirty="0"/>
        </a:p>
      </dsp:txBody>
      <dsp:txXfrm>
        <a:off x="0" y="3455862"/>
        <a:ext cx="10169525" cy="575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AB646-E2DC-4078-BBB0-C5D7AD9675D3}">
      <dsp:nvSpPr>
        <dsp:cNvPr id="0" name=""/>
        <dsp:cNvSpPr/>
      </dsp:nvSpPr>
      <dsp:spPr>
        <a:xfrm>
          <a:off x="0" y="16470"/>
          <a:ext cx="10169525" cy="80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Talousveden ja lämpimän käyttöveden oikeat lämpötilat </a:t>
          </a:r>
          <a:endParaRPr lang="en-US" sz="2400" kern="1200" dirty="0"/>
        </a:p>
      </dsp:txBody>
      <dsp:txXfrm>
        <a:off x="39295" y="55765"/>
        <a:ext cx="10090935" cy="726370"/>
      </dsp:txXfrm>
    </dsp:sp>
    <dsp:sp modelId="{2C658F70-8879-4507-8A16-38DD01E43496}">
      <dsp:nvSpPr>
        <dsp:cNvPr id="0" name=""/>
        <dsp:cNvSpPr/>
      </dsp:nvSpPr>
      <dsp:spPr>
        <a:xfrm>
          <a:off x="0" y="924454"/>
          <a:ext cx="10169525" cy="80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Vesilaitteistojen ja vesipisteiden säännöllinen käyttö</a:t>
          </a:r>
          <a:endParaRPr lang="en-US" sz="2400" kern="1200" dirty="0"/>
        </a:p>
      </dsp:txBody>
      <dsp:txXfrm>
        <a:off x="39295" y="963749"/>
        <a:ext cx="10090935" cy="726370"/>
      </dsp:txXfrm>
    </dsp:sp>
    <dsp:sp modelId="{21A5B15D-B55A-4436-829B-B9AEC40CC16F}">
      <dsp:nvSpPr>
        <dsp:cNvPr id="0" name=""/>
        <dsp:cNvSpPr/>
      </dsp:nvSpPr>
      <dsp:spPr>
        <a:xfrm>
          <a:off x="0" y="1846933"/>
          <a:ext cx="10169525" cy="80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Vesilaitteistojen huolto- ja puhdistustoimenpiteet</a:t>
          </a:r>
          <a:endParaRPr lang="en-US" sz="2400" kern="1200" dirty="0"/>
        </a:p>
      </dsp:txBody>
      <dsp:txXfrm>
        <a:off x="39295" y="1886228"/>
        <a:ext cx="10090935" cy="726370"/>
      </dsp:txXfrm>
    </dsp:sp>
    <dsp:sp modelId="{48A54225-3FCD-4C53-BFE9-8A0A92A95FE8}">
      <dsp:nvSpPr>
        <dsp:cNvPr id="0" name=""/>
        <dsp:cNvSpPr/>
      </dsp:nvSpPr>
      <dsp:spPr>
        <a:xfrm>
          <a:off x="0" y="2778711"/>
          <a:ext cx="10169525" cy="80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Virtausolosuhteiden edistäminen kaikkialla vesilaitteistossa</a:t>
          </a:r>
          <a:endParaRPr lang="en-US" sz="2400" kern="1200" dirty="0"/>
        </a:p>
      </dsp:txBody>
      <dsp:txXfrm>
        <a:off x="39295" y="2818006"/>
        <a:ext cx="10090935" cy="726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1538-F99F-455B-ADFD-93C6AA7C5C88}" type="datetimeFigureOut">
              <a:rPr lang="fi-FI" smtClean="0"/>
              <a:t>8.11.2023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4F2EE-2697-4A05-90C7-894C1431D5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1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dirty="0"/>
              <a:t>Sairastumisia on raportoitu tapauksissa, joissa veden </a:t>
            </a:r>
            <a:r>
              <a:rPr lang="fi-FI" dirty="0" err="1"/>
              <a:t>legionellapitoisuus</a:t>
            </a:r>
            <a:r>
              <a:rPr lang="fi-FI" dirty="0"/>
              <a:t> on ollut yleensä noin 1000–1 000 000 pesäkettä muodostavaa yksikköä litrassa (</a:t>
            </a:r>
            <a:r>
              <a:rPr lang="fi-FI" dirty="0" err="1"/>
              <a:t>pmy</a:t>
            </a:r>
            <a:r>
              <a:rPr lang="fi-FI" dirty="0"/>
              <a:t>/l). Tätä pienemmätkin </a:t>
            </a:r>
            <a:r>
              <a:rPr lang="fi-FI" dirty="0" err="1"/>
              <a:t>legionellapitoisuudet</a:t>
            </a:r>
            <a:r>
              <a:rPr lang="fi-FI" dirty="0"/>
              <a:t> vedessä voivat aiheuttaa sairastumisia erityisesti heikkokuntoisille. Sairastumista ja vakavan taudin riskiä lisäävät yli 50 vuoden ikä, immuunipuutos, tupakointi ja perussairaudet.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4F2EE-2697-4A05-90C7-894C1431D50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28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4F2EE-2697-4A05-90C7-894C1431D504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92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Rakennuksen vesilaitteiston riskinarviointi voidaan tehdä tarkistuslistan avulla (Liite II).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4F2EE-2697-4A05-90C7-894C1431D504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6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Rakennuksen vesilaitteiston riskinarviointi voidaan tehdä tarkistuslistan avulla (Liite II).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4F2EE-2697-4A05-90C7-894C1431D504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02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4F2EE-2697-4A05-90C7-894C1431D504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99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4F2EE-2697-4A05-90C7-894C1431D504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20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007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A84CF5-75A6-4502-80F1-E2E9005B64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1CE1DC2-B43B-4145-B851-A8AF05FE3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5216" y="2458608"/>
            <a:ext cx="5328000" cy="2448000"/>
          </a:xfrm>
        </p:spPr>
        <p:txBody>
          <a:bodyPr anchor="b"/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A0D186-A9CC-4A8A-A80D-B56494779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5216" y="5265681"/>
            <a:ext cx="5328000" cy="648000"/>
          </a:xfrm>
        </p:spPr>
        <p:txBody>
          <a:bodyPr/>
          <a:lstStyle>
            <a:lvl1pPr marL="0" indent="0" algn="l">
              <a:spcBef>
                <a:spcPts val="5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Kuva 17" descr="Sosiaali- ja terveysalan lupa- ja valvontavirasto">
            <a:extLst>
              <a:ext uri="{FF2B5EF4-FFF2-40B4-BE49-F238E27FC236}">
                <a16:creationId xmlns:a16="http://schemas.microsoft.com/office/drawing/2014/main" id="{B96F40D3-A074-455A-90AE-E7896AE993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07" y="370332"/>
            <a:ext cx="2257561" cy="7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A496673-74ED-4719-A46E-DB094768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342133"/>
            <a:ext cx="4097050" cy="2669868"/>
          </a:xfrm>
        </p:spPr>
        <p:txBody>
          <a:bodyPr anchor="t" anchorCtr="0"/>
          <a:lstStyle>
            <a:lvl1pPr algn="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2" descr="Valokuvapaikka">
            <a:extLst>
              <a:ext uri="{FF2B5EF4-FFF2-40B4-BE49-F238E27FC236}">
                <a16:creationId xmlns:a16="http://schemas.microsoft.com/office/drawing/2014/main" id="{87679063-3BB7-4554-AAB7-59F3641B381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27523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510" y="3364992"/>
            <a:ext cx="5154706" cy="264700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A56FF6-5A13-4DBE-A87F-AB8BA530C4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9D10676-C436-4C6A-9F47-9F5D051ABC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76DF22-B8E1-4350-A1A9-4C46FA1B22C2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CEA065-0DC7-4089-AC66-E0E55BF89D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386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 descr="Valokuvapaikka">
            <a:extLst>
              <a:ext uri="{FF2B5EF4-FFF2-40B4-BE49-F238E27FC236}">
                <a16:creationId xmlns:a16="http://schemas.microsoft.com/office/drawing/2014/main" id="{87679063-3BB7-4554-AAB7-59F3641B381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8142732" cy="601199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7BCEF69-D963-40B7-947F-41EA372A9E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1088" y="1707180"/>
            <a:ext cx="3049587" cy="4332432"/>
          </a:xfrm>
        </p:spPr>
        <p:txBody>
          <a:bodyPr anchor="b" anchorCtr="0"/>
          <a:lstStyle>
            <a:lvl1pPr marL="0">
              <a:buNone/>
              <a:defRPr sz="2100"/>
            </a:lvl1pPr>
            <a:lvl2pPr>
              <a:defRPr sz="21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BB74E8-6331-46D3-A72B-DE71879F19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B105BCD-B539-4837-BA85-362646D84A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EEB3B1-1B1D-4720-8679-10CC02D6D138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122BE5C-7BCC-49D4-ADA5-8741FF38D65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948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mpyrätekst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DF25CC0-2D18-4356-933A-A7F573F74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"/>
            <a:ext cx="12192000" cy="685536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48952ACB-DC84-45A6-9B4F-B7D93A6BB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000" y="734400"/>
            <a:ext cx="5400000" cy="5400000"/>
          </a:xfrm>
          <a:prstGeom prst="ellipse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17529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mpyr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 descr="Valokuvapaikka">
            <a:extLst>
              <a:ext uri="{FF2B5EF4-FFF2-40B4-BE49-F238E27FC236}">
                <a16:creationId xmlns:a16="http://schemas.microsoft.com/office/drawing/2014/main" id="{87679063-3BB7-4554-AAB7-59F3641B381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l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BF639D7-91BC-4DE8-8607-0E8D510A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000" y="734400"/>
            <a:ext cx="5400000" cy="5400000"/>
          </a:xfrm>
          <a:prstGeom prst="ellipse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27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mpyrä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 descr="Valokuvapaikka">
            <a:extLst>
              <a:ext uri="{FF2B5EF4-FFF2-40B4-BE49-F238E27FC236}">
                <a16:creationId xmlns:a16="http://schemas.microsoft.com/office/drawing/2014/main" id="{87679063-3BB7-4554-AAB7-59F3641B381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F653A940-7EFD-44E3-8677-25591B20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734400"/>
            <a:ext cx="5400000" cy="5400000"/>
          </a:xfrm>
          <a:prstGeom prst="ellipse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79272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mpyrä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DE6002-A285-4901-AB33-AAB41E97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587753"/>
            <a:ext cx="5015294" cy="1687068"/>
          </a:xfrm>
        </p:spPr>
        <p:txBody>
          <a:bodyPr anchor="ctr" anchorCtr="0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2" descr="Valokuvapaikka">
            <a:extLst>
              <a:ext uri="{FF2B5EF4-FFF2-40B4-BE49-F238E27FC236}">
                <a16:creationId xmlns:a16="http://schemas.microsoft.com/office/drawing/2014/main" id="{87679063-3BB7-4554-AAB7-59F3641B381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6544" y="694944"/>
            <a:ext cx="5029200" cy="5029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68E8CCE1-437E-4DE7-A640-D03CC88F0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7CCD292-A4C2-4D01-B15B-38D7CF9279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286A51-58E8-4169-8588-6574A73A62D7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50C22C6-972C-461C-8527-13ACD9A01A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691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1987A0-7EB1-4213-B3CB-7D6037A7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ADF27C2-DD5A-4C78-B04D-7B503C75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FAC5BCD-E9C1-439B-9E4B-256D5716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31B2-E736-4D9A-AB1E-185CF0F11A1F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553339-A927-414E-A307-D7FFAA51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45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5894650-8758-495C-B54B-06E9F32B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EDE00A-37C9-4B9E-9C97-78E81E4E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D56A-CD36-4FC6-B134-F8CDC98AC703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78BB02-3ECE-4E3D-8688-E96FFF67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4836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bg>
      <p:bgPr>
        <a:solidFill>
          <a:srgbClr val="007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3C143A7-5503-44B4-8951-01E1FDA4A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1CE1DC2-B43B-4145-B851-A8AF05FE3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5216" y="2505456"/>
            <a:ext cx="5328000" cy="1249008"/>
          </a:xfrm>
        </p:spPr>
        <p:txBody>
          <a:bodyPr anchor="b"/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A0D186-A9CC-4A8A-A80D-B56494779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5216" y="4438148"/>
            <a:ext cx="5328000" cy="1029963"/>
          </a:xfrm>
        </p:spPr>
        <p:txBody>
          <a:bodyPr/>
          <a:lstStyle>
            <a:lvl1pPr marL="0" indent="0" algn="l">
              <a:spcBef>
                <a:spcPts val="5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Kuva 17" descr="Sosiaali- ja terveysalan lupa- ja valvontavirasto">
            <a:extLst>
              <a:ext uri="{FF2B5EF4-FFF2-40B4-BE49-F238E27FC236}">
                <a16:creationId xmlns:a16="http://schemas.microsoft.com/office/drawing/2014/main" id="{B96F40D3-A074-455A-90AE-E7896AE993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600" y="370800"/>
            <a:ext cx="2257561" cy="789432"/>
          </a:xfrm>
          <a:prstGeom prst="rect">
            <a:avLst/>
          </a:prstGeom>
        </p:spPr>
      </p:pic>
      <p:sp>
        <p:nvSpPr>
          <p:cNvPr id="6" name="TextBox 9" descr="Vaikuttava valvonta – vastuulliset toimijat">
            <a:extLst>
              <a:ext uri="{FF2B5EF4-FFF2-40B4-BE49-F238E27FC236}">
                <a16:creationId xmlns:a16="http://schemas.microsoft.com/office/drawing/2014/main" id="{AB6480BD-DBE1-104D-89F0-05842ACA3EAB}"/>
              </a:ext>
            </a:extLst>
          </p:cNvPr>
          <p:cNvSpPr txBox="1"/>
          <p:nvPr userDrawn="1"/>
        </p:nvSpPr>
        <p:spPr>
          <a:xfrm>
            <a:off x="6315216" y="6096146"/>
            <a:ext cx="5243573" cy="30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950" b="1" spc="2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Vaikuttava valvonta – vastuulliset toimijat</a:t>
            </a:r>
          </a:p>
        </p:txBody>
      </p:sp>
    </p:spTree>
    <p:extLst>
      <p:ext uri="{BB962C8B-B14F-4D97-AF65-F5344CB8AC3E}">
        <p14:creationId xmlns:p14="http://schemas.microsoft.com/office/powerpoint/2010/main" val="3817797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ECF43ED3-1F8D-44F4-89C6-DB2A9166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C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E13A3E-A4C9-4ABC-A4D1-DF990097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0B0762-CB9A-401E-A618-08A4CFC4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E14C-9AC2-4D68-8157-C19A7A408348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606312-D6E2-4775-8861-4C6096E7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7094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97B2F9-EC68-4BC7-A7F1-578CD8EE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D4D271-F630-4534-85B6-980C7110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98E-C2E7-4765-9A0D-C1095534ACD2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A40778-08CB-4BB1-8FAD-16A9539C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286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F731AAD-2FC1-4E68-B234-D594D19AC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C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9494F1-7D8B-4E36-A600-5A5824112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1388" y="1976268"/>
            <a:ext cx="10169525" cy="406400"/>
          </a:xfrm>
        </p:spPr>
        <p:txBody>
          <a:bodyPr/>
          <a:lstStyle>
            <a:lvl1pPr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2451600"/>
            <a:ext cx="10170000" cy="35712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96B8A2-8B2C-4A11-87A2-A58D0C4EFB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EE78270-EE78-4A16-9A60-171FF63B82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CF3DC0-03D0-4AEC-A6E8-B621FB799335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68BD21A-42D5-4DFE-B5B4-3B2140C48D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689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329B840-D97E-4D9B-B153-394AE415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C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977446"/>
            <a:ext cx="5010690" cy="404384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F853526-03E8-403D-9EAE-0EB65D3E87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2079" y="1977446"/>
            <a:ext cx="5010690" cy="404384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25241427-7501-4825-9227-C49B42F17A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EB12EF91-15E5-4E53-B117-E8DE40CB64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C032D0-180F-4C49-AA4A-DEB71CC695D3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2CA856E4-7FD6-4B99-8093-615ED140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8172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ECF43ED3-1F8D-44F4-89C6-DB2A9166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7B5123-DFB0-4055-BC55-ADED48C8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E5EE1C-C4EB-4B65-98F5-60FFF99F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7114-4798-46C5-B311-0766DECE6C47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4788AD-ADE6-4B93-9DD1-586D3EFE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6673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F731AAD-2FC1-4E68-B234-D594D19AC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9494F1-7D8B-4E36-A600-5A5824112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1388" y="1976268"/>
            <a:ext cx="10169525" cy="406400"/>
          </a:xfrm>
        </p:spPr>
        <p:txBody>
          <a:bodyPr/>
          <a:lstStyle>
            <a:lvl1pPr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2451600"/>
            <a:ext cx="10170000" cy="35712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D84C826-4ED2-463B-828C-20E834343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AF6C737-FC05-4D05-8D45-1D4925E1AB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A2D9ED-BEB1-443F-8B73-1F629793C91E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818E9DB-457D-42E2-9339-7B3C4A1A19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1358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329B840-D97E-4D9B-B153-394AE415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977446"/>
            <a:ext cx="5010690" cy="404384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F853526-03E8-403D-9EAE-0EB65D3E87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2079" y="1977446"/>
            <a:ext cx="5010690" cy="404384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5B433BE2-764B-420A-89CB-80F94C1C84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DFB386A7-A503-4DCA-B5CF-00E09C3250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89C6FD-E646-4D14-9BEF-C043B45F8143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9F53C79-4307-4A56-AE52-9D7F01A864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185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ECF43ED3-1F8D-44F4-89C6-DB2A9166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E1D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7A22EC-DBC0-4C31-B8A2-78D4F52F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66EBAB-6011-48FE-B522-FEFE2884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8985-06D1-40D7-9B57-D8F10C90D2D6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064A5F-6340-400F-B814-5E714B988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497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F731AAD-2FC1-4E68-B234-D594D19AC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E1D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9494F1-7D8B-4E36-A600-5A5824112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1388" y="1976268"/>
            <a:ext cx="10169525" cy="406400"/>
          </a:xfrm>
        </p:spPr>
        <p:txBody>
          <a:bodyPr/>
          <a:lstStyle>
            <a:lvl1pPr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2451600"/>
            <a:ext cx="10170000" cy="35712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9BD9846-3B81-4AA7-A132-92B87DA11E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846698D-C6C8-411E-BE35-1B6D7C0F4F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209E66-DF32-479A-9CB5-092C8EC7BFB8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983A6F5-9923-4037-8358-BB3771EC4A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38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329B840-D97E-4D9B-B153-394AE415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364279" y="0"/>
            <a:ext cx="3832225" cy="912813"/>
          </a:xfrm>
          <a:custGeom>
            <a:avLst/>
            <a:gdLst>
              <a:gd name="T0" fmla="*/ 0 w 10628"/>
              <a:gd name="T1" fmla="*/ 0 h 2518"/>
              <a:gd name="T2" fmla="*/ 6473 w 10628"/>
              <a:gd name="T3" fmla="*/ 2518 h 2518"/>
              <a:gd name="T4" fmla="*/ 10628 w 10628"/>
              <a:gd name="T5" fmla="*/ 1573 h 2518"/>
              <a:gd name="T6" fmla="*/ 10628 w 10628"/>
              <a:gd name="T7" fmla="*/ 0 h 2518"/>
              <a:gd name="T8" fmla="*/ 0 w 10628"/>
              <a:gd name="T9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28" h="2518">
                <a:moveTo>
                  <a:pt x="0" y="0"/>
                </a:moveTo>
                <a:cubicBezTo>
                  <a:pt x="1705" y="1564"/>
                  <a:pt x="3978" y="2518"/>
                  <a:pt x="6473" y="2518"/>
                </a:cubicBezTo>
                <a:cubicBezTo>
                  <a:pt x="7962" y="2518"/>
                  <a:pt x="9371" y="2179"/>
                  <a:pt x="10628" y="1573"/>
                </a:cubicBezTo>
                <a:lnTo>
                  <a:pt x="10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E1D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977446"/>
            <a:ext cx="5010690" cy="404384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F853526-03E8-403D-9EAE-0EB65D3E87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2079" y="1977446"/>
            <a:ext cx="5010690" cy="404384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B231311B-6657-4F88-8FAB-FCFB88A430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4374F430-B949-4D21-A080-24E8454AB0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5AD31A-92D7-4B61-9F0B-EA33137A8624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D328BF8-22EF-4A69-86BD-3E6C3A7561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595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9494F1-7D8B-4E36-A600-5A5824112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1388" y="1976268"/>
            <a:ext cx="10169525" cy="406400"/>
          </a:xfrm>
        </p:spPr>
        <p:txBody>
          <a:bodyPr/>
          <a:lstStyle>
            <a:lvl1pPr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2451600"/>
            <a:ext cx="10170000" cy="3571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75289625-43ED-435A-AEA0-BB699A6C54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D3C47D-CA56-417D-820C-1F5999B0AC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BFE9D2-4615-4214-A7C5-7FA2318AD264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173F4F9-CC23-4E36-A967-B6A7233A38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603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977446"/>
            <a:ext cx="5010690" cy="404384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F853526-03E8-403D-9EAE-0EB65D3E87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2079" y="1977446"/>
            <a:ext cx="5010690" cy="404384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01A47CF-17DE-4EEE-8758-E3CE3FF55B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D4FFF1A-3172-4BEE-A0A3-15A3279ADB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363D8B-2C96-4B9D-BC65-6D22F4C7BB17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9011D28-2169-4B7C-B8F0-464B8CC625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968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B0622AD1-DCE2-4E96-A045-09980EC6A7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1389" y="1976268"/>
            <a:ext cx="5010596" cy="406400"/>
          </a:xfrm>
        </p:spPr>
        <p:txBody>
          <a:bodyPr/>
          <a:lstStyle>
            <a:lvl1pPr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2451600"/>
            <a:ext cx="5010690" cy="3571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6CD8E517-4C50-4DA9-A468-DB91143216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976268"/>
            <a:ext cx="5010597" cy="406400"/>
          </a:xfrm>
        </p:spPr>
        <p:txBody>
          <a:bodyPr/>
          <a:lstStyle>
            <a:lvl1pPr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F853526-03E8-403D-9EAE-0EB65D3E87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2079" y="2451600"/>
            <a:ext cx="5010690" cy="3571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9CD85F2-3356-4377-86D5-7AEBF36BF34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48D1075-5EE0-48DD-A24B-89536EDEB94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47DE53C-E756-4877-817A-3B1D55618CB6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A68B9AF-2292-4B46-A5B3-33355783F58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280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71D2BC87-9A0A-4C74-BD0F-0D873518BD5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41294" y="1901952"/>
            <a:ext cx="10170000" cy="3538727"/>
          </a:xfrm>
        </p:spPr>
        <p:txBody>
          <a:bodyPr anchor="ctr" anchorCtr="0"/>
          <a:lstStyle>
            <a:lvl1pPr algn="ctr">
              <a:buNone/>
              <a:defRPr i="1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7B6FF6E-6271-4819-A1FC-546BB4898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1388" y="5440679"/>
            <a:ext cx="10169525" cy="580609"/>
          </a:xfrm>
        </p:spPr>
        <p:txBody>
          <a:bodyPr/>
          <a:lstStyle>
            <a:lvl1pPr>
              <a:spcBef>
                <a:spcPts val="0"/>
              </a:spcBef>
              <a:buNone/>
              <a:defRPr sz="16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F0B136-D98D-4D63-A828-1F4CC7BDB6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97F4788-F16D-4CEF-977A-8DFE775B268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436802-1497-451F-9134-F891DDDC6F89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BE7690-96F0-4ADE-8B17-F2170BA6F6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8727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Taulukon paikkamerkki 6">
            <a:extLst>
              <a:ext uri="{FF2B5EF4-FFF2-40B4-BE49-F238E27FC236}">
                <a16:creationId xmlns:a16="http://schemas.microsoft.com/office/drawing/2014/main" id="{EDA86368-A83C-40AE-A261-13788A8E369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941388" y="1901825"/>
            <a:ext cx="10169525" cy="3538726"/>
          </a:xfrm>
        </p:spPr>
        <p:txBody>
          <a:bodyPr anchor="ctr" anchorCtr="0"/>
          <a:lstStyle>
            <a:lvl1pPr algn="ctr">
              <a:buNone/>
              <a:defRPr i="1"/>
            </a:lvl1pPr>
          </a:lstStyle>
          <a:p>
            <a:r>
              <a:rPr lang="fi-FI"/>
              <a:t>Lisää taulukko napsauttamalla kuvaketta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7B6FF6E-6271-4819-A1FC-546BB4898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1388" y="5440679"/>
            <a:ext cx="10169525" cy="580609"/>
          </a:xfrm>
        </p:spPr>
        <p:txBody>
          <a:bodyPr/>
          <a:lstStyle>
            <a:lvl1pPr>
              <a:spcBef>
                <a:spcPts val="0"/>
              </a:spcBef>
              <a:buNone/>
              <a:defRPr sz="16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BF6C52-BB88-4228-B23B-F86C8859555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67F76FE-A7F9-419F-A250-ECC2836E889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1C79592-5C50-4240-9DC6-4D99AB0DFF0D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F7E8A0-E478-465B-988A-6D9ADA3C76A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737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5"/>
            <a:ext cx="5154706" cy="134205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980000"/>
            <a:ext cx="5154706" cy="403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2" descr="Valokuvapaikka">
            <a:extLst>
              <a:ext uri="{FF2B5EF4-FFF2-40B4-BE49-F238E27FC236}">
                <a16:creationId xmlns:a16="http://schemas.microsoft.com/office/drawing/2014/main" id="{87679063-3BB7-4554-AAB7-59F3641B381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37376" y="0"/>
            <a:ext cx="5754624" cy="601199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24F556-BF60-4DBB-8E3E-8EA1C515E3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A60584-89CB-44E2-B64D-05CFD441DE1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A75F4A-D47A-4E97-A5F6-D98574F9AB22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2ABC89-5D06-4FF4-84D6-229968C352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3777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 descr="Valokuvapaikka">
            <a:extLst>
              <a:ext uri="{FF2B5EF4-FFF2-40B4-BE49-F238E27FC236}">
                <a16:creationId xmlns:a16="http://schemas.microsoft.com/office/drawing/2014/main" id="{87679063-3BB7-4554-AAB7-59F3641B381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500116" cy="601199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BE2784-DCEB-4056-A899-5190AA73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510" y="365125"/>
            <a:ext cx="5154706" cy="134205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E6D1D-4E74-42FF-A5C8-C06AD116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510" y="1980000"/>
            <a:ext cx="5154706" cy="403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73C187-4C4D-401E-A0A6-5176D658FD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5C2B05-8E12-47D2-94E9-A9200C5D5BB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D90513-0D55-49EA-B046-5F8B22E1533C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B90713-6359-4411-A023-5CC359ED70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Paul Streng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983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2D9D477-CAB4-495F-AF7B-23190F45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5"/>
            <a:ext cx="10170000" cy="134205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E1F282-4BDB-4FF0-AC2F-A671D605A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294" y="1980000"/>
            <a:ext cx="10170000" cy="40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A824D7-690D-471C-BA57-378A5CCEC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294" y="6356350"/>
            <a:ext cx="330170" cy="2820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1BB355-4AB8-45DB-9728-542F43A19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06098" y="6356350"/>
            <a:ext cx="1157808" cy="2820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98D646-2680-40CF-A364-0AB23D3F75AD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CAD220-BB1E-4F50-AE4C-9103D76BA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7905" y="6356350"/>
            <a:ext cx="4025153" cy="2820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spc="1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Paul Streng</a:t>
            </a:r>
            <a:endParaRPr lang="fi-FI" dirty="0"/>
          </a:p>
        </p:txBody>
      </p:sp>
      <p:pic>
        <p:nvPicPr>
          <p:cNvPr id="10" name="Kuva 9" descr="Valvira">
            <a:extLst>
              <a:ext uri="{FF2B5EF4-FFF2-40B4-BE49-F238E27FC236}">
                <a16:creationId xmlns:a16="http://schemas.microsoft.com/office/drawing/2014/main" id="{BF7F4810-1C56-46D9-BC8D-CDAEFDB3EE6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102" y="6158934"/>
            <a:ext cx="1389888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5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709" r:id="rId12"/>
    <p:sldLayoutId id="2147483667" r:id="rId13"/>
    <p:sldLayoutId id="2147483671" r:id="rId14"/>
    <p:sldLayoutId id="2147483713" r:id="rId15"/>
    <p:sldLayoutId id="2147483654" r:id="rId16"/>
    <p:sldLayoutId id="2147483655" r:id="rId17"/>
    <p:sldLayoutId id="2147483675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8775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587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2D9D477-CAB4-495F-AF7B-23190F45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5"/>
            <a:ext cx="10170000" cy="134205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E1F282-4BDB-4FF0-AC2F-A671D605A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294" y="1980000"/>
            <a:ext cx="10170000" cy="40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A824D7-690D-471C-BA57-378A5CCEC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294" y="6356350"/>
            <a:ext cx="330170" cy="2820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66C7BC8-A4A3-4653-AED5-D8A5565485F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1BB355-4AB8-45DB-9728-542F43A19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07600" y="6356350"/>
            <a:ext cx="1157808" cy="2820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1861658-1297-44B4-8D36-B9ADDE8A8A7B}" type="datetime1">
              <a:rPr lang="fi-FI" smtClean="0"/>
              <a:t>8.11.2023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CAD220-BB1E-4F50-AE4C-9103D76BA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9600" y="6356350"/>
            <a:ext cx="4025153" cy="2820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spc="1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Paul Streng</a:t>
            </a:r>
            <a:endParaRPr lang="fi-FI" dirty="0"/>
          </a:p>
        </p:txBody>
      </p:sp>
      <p:pic>
        <p:nvPicPr>
          <p:cNvPr id="10" name="Kuva 9" descr="Valvira">
            <a:extLst>
              <a:ext uri="{FF2B5EF4-FFF2-40B4-BE49-F238E27FC236}">
                <a16:creationId xmlns:a16="http://schemas.microsoft.com/office/drawing/2014/main" id="{BF7F4810-1C56-46D9-BC8D-CDAEFDB3EE6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102" y="6158934"/>
            <a:ext cx="1389888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99" r:id="rId4"/>
    <p:sldLayoutId id="2147483700" r:id="rId5"/>
    <p:sldLayoutId id="2147483701" r:id="rId6"/>
    <p:sldLayoutId id="2147483710" r:id="rId7"/>
    <p:sldLayoutId id="2147483711" r:id="rId8"/>
    <p:sldLayoutId id="2147483712" r:id="rId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8775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587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alvira.fi/documents/152634019/172742982/Rakennusten-vesilaitteistojen-riskinarviointi.pdf/8b3fbeb3-3093-dd38-37bf-0154005701fe/Rakennusten-vesilaitteistojen-riskinarviointi.pdf?t=169269738135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hyperlink" Target="https://valvira.fi/documents/152634019/172742982/Liite-II-Rakennusten-vesilaitteistojen-riskinarviointi.pdf/0d94041c-09fa-e75e-013a-b93370045dc0/Liite-II-Rakennusten-vesilaitteistojen-riskinarviointi.pdf?t=1692697401783" TargetMode="External"/><Relationship Id="rId4" Type="http://schemas.openxmlformats.org/officeDocument/2006/relationships/hyperlink" Target="https://valvira.fi/documents/152634019/172742982/Liite-I-Rakennusten-vesilaitteistojen-riskinarviointi.pdf/5f1dc4dd-8239-6d7f-f98a-bb3c59fc7285/Liite-I-Rakennusten-vesilaitteistojen-riskinarviointi.pdf?t=169269739236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2A1079-B266-47BD-8C15-E61908BC3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Rakennusten </a:t>
            </a:r>
            <a:r>
              <a:rPr lang="fi-FI" noProof="0"/>
              <a:t>vesilaitteistojen riskinarviointi </a:t>
            </a:r>
            <a:r>
              <a:rPr lang="fi-FI" noProof="0" dirty="0"/>
              <a:t>ja –hallinta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5F932A8-3A59-4A6E-8735-BBCCD63B27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noProof="0" dirty="0"/>
              <a:t>Paul Streng</a:t>
            </a:r>
          </a:p>
          <a:p>
            <a:r>
              <a:rPr lang="fi-FI" noProof="0" dirty="0"/>
              <a:t>09.11.2023</a:t>
            </a:r>
          </a:p>
        </p:txBody>
      </p:sp>
    </p:spTree>
    <p:extLst>
      <p:ext uri="{BB962C8B-B14F-4D97-AF65-F5344CB8AC3E}">
        <p14:creationId xmlns:p14="http://schemas.microsoft.com/office/powerpoint/2010/main" val="96896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DE8EE50-B91D-197F-523A-53A358575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343" y="1489832"/>
            <a:ext cx="10297886" cy="2448000"/>
          </a:xfrm>
        </p:spPr>
        <p:txBody>
          <a:bodyPr/>
          <a:lstStyle/>
          <a:p>
            <a:r>
              <a:rPr lang="fi-FI" dirty="0"/>
              <a:t>Rakennusten vesilaitteistojen riskinarviointi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609B235-0B60-F872-8689-D17116565D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30200" cy="282575"/>
          </a:xfrm>
        </p:spPr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270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5E9A26-B0FD-7266-1F33-7DF2E1E1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Vesilaitteistojen riskinarviointi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1907DA-B208-EC92-AF59-E8AC7A769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Kartoitetaan sellaiset tekijät, jotka voivat edistää </a:t>
            </a:r>
            <a:r>
              <a:rPr lang="fi-FI" dirty="0" err="1"/>
              <a:t>legionellabakteerin</a:t>
            </a:r>
            <a:r>
              <a:rPr lang="fi-FI" dirty="0"/>
              <a:t> kasvua ja lisätä talousveteen liukenevan lyijyn pitoisuutta.</a:t>
            </a:r>
          </a:p>
          <a:p>
            <a:r>
              <a:rPr lang="fi-FI" dirty="0"/>
              <a:t>Riskinarviointiin kuuluu myös käytössä olevien hallintatoimenpiteiden arviointi sekä riskien arvioinnin perusteella tehtävä hallintatoimenpiteiden priorisointi.</a:t>
            </a:r>
          </a:p>
          <a:p>
            <a:r>
              <a:rPr lang="fi-FI" dirty="0" err="1"/>
              <a:t>Legionellariskin</a:t>
            </a:r>
            <a:r>
              <a:rPr lang="fi-FI" dirty="0"/>
              <a:t> arvioiminen kannattaa aloittaa kartoittamalla rakennuksen lämpimän käyttöveden ja (kylmän) talousveden lämpötilat (Liite I).</a:t>
            </a:r>
          </a:p>
          <a:p>
            <a:r>
              <a:rPr lang="fi-FI" dirty="0"/>
              <a:t>Rakennuksen vesilaitteiston riskinarviointi voidaan tehdä ohjeen liitteenä olevan tarkistuslistan avulla (Liite II).</a:t>
            </a:r>
          </a:p>
          <a:p>
            <a:r>
              <a:rPr lang="fi-FI" dirty="0"/>
              <a:t>Riskinarvioinnin tulosten perusteella arvioidaan vedenlaadun seurannan (näytteenoton) tarpeellisuus.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250478D-6E49-8514-303B-4B5CAF50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688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5E9A26-B0FD-7266-1F33-7DF2E1E1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fi-FI" dirty="0"/>
              <a:t>Vesilaitteistojen riskinarviointi 2/2</a:t>
            </a:r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F1ABA350-9337-2CE4-18F8-5CA4578AB6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54083"/>
              </p:ext>
            </p:extLst>
          </p:nvPr>
        </p:nvGraphicFramePr>
        <p:xfrm>
          <a:off x="941388" y="1979613"/>
          <a:ext cx="10169525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250478D-6E49-8514-303B-4B5CAF50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66C7BC8-A4A3-4653-AED5-D8A5565485F8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364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DE8EE50-B91D-197F-523A-53A358575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343" y="1489832"/>
            <a:ext cx="10297886" cy="2448000"/>
          </a:xfrm>
        </p:spPr>
        <p:txBody>
          <a:bodyPr/>
          <a:lstStyle/>
          <a:p>
            <a:r>
              <a:rPr lang="fi-FI" dirty="0"/>
              <a:t>Rakennusten vesilaitteistojen riskinhallinta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609B235-0B60-F872-8689-D17116565D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30200" cy="282575"/>
          </a:xfrm>
        </p:spPr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03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78C896-4A9E-1C46-16E7-FAAAF7B0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6"/>
            <a:ext cx="10170000" cy="816904"/>
          </a:xfrm>
        </p:spPr>
        <p:txBody>
          <a:bodyPr/>
          <a:lstStyle/>
          <a:p>
            <a:r>
              <a:rPr lang="fi-FI" dirty="0"/>
              <a:t>Vesilaitteistojen riskinhallinta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6DCBA4-2FA6-D99D-C513-08814967B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393902"/>
            <a:ext cx="10170000" cy="4618098"/>
          </a:xfrm>
        </p:spPr>
        <p:txBody>
          <a:bodyPr/>
          <a:lstStyle/>
          <a:p>
            <a:r>
              <a:rPr lang="fi-FI" dirty="0"/>
              <a:t>Rakennuksen vesilaitteiston riskienhallintaan voivat vaikuttaa rakennuksen omistajat, käyttäjät, isännöitsijä, huoltohenkilöstö sekä ensisijaisten tilojen henkilöstö.</a:t>
            </a:r>
          </a:p>
          <a:p>
            <a:r>
              <a:rPr lang="fi-FI" dirty="0"/>
              <a:t>Rakennuksen omistaja tai käyttäjä:</a:t>
            </a:r>
          </a:p>
          <a:p>
            <a:pPr lvl="1"/>
            <a:r>
              <a:rPr lang="fi-FI" dirty="0"/>
              <a:t>Huolehtii vesipisteiden säännöllisestä käytöstä, lämpötilaseurannasta ja poikkeamahavaintojen nojalla korjaaviin toimenpiteisiin ryhtymisestä.</a:t>
            </a:r>
          </a:p>
          <a:p>
            <a:r>
              <a:rPr lang="fi-FI" dirty="0"/>
              <a:t>Isännöitsijä ja huoltohenkilöstö:</a:t>
            </a:r>
          </a:p>
          <a:p>
            <a:pPr lvl="1"/>
            <a:r>
              <a:rPr lang="fi-FI" dirty="0"/>
              <a:t>Huolehtii asianmukaisista lämpötiloihin pääsemisestä sekä huoltotoimenpiteistä.</a:t>
            </a:r>
          </a:p>
          <a:p>
            <a:r>
              <a:rPr lang="fi-FI" dirty="0"/>
              <a:t>Työpaikan työturvallisuushenkilö:</a:t>
            </a:r>
          </a:p>
          <a:p>
            <a:pPr lvl="1"/>
            <a:r>
              <a:rPr lang="fi-FI" dirty="0"/>
              <a:t>Hankkii ja levittää tietoa mahdollisista riskeistä sekä edistää riskienhallintaa rakennuksessa.</a:t>
            </a:r>
          </a:p>
          <a:p>
            <a:pPr marL="0" indent="0">
              <a:buNone/>
            </a:pPr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571697-3B26-FF2D-AA99-709E3674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380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5E9A26-B0FD-7266-1F33-7DF2E1E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5"/>
            <a:ext cx="10170000" cy="1006475"/>
          </a:xfrm>
        </p:spPr>
        <p:txBody>
          <a:bodyPr anchor="b">
            <a:normAutofit/>
          </a:bodyPr>
          <a:lstStyle/>
          <a:p>
            <a:r>
              <a:rPr lang="fi-FI" dirty="0"/>
              <a:t>Vesilaitteistojen riskinhallinta 2/2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2E5203-AA7C-C8B8-462E-4A4ABC5DDA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1388" y="1483112"/>
            <a:ext cx="10169525" cy="512956"/>
          </a:xfrm>
        </p:spPr>
        <p:txBody>
          <a:bodyPr/>
          <a:lstStyle/>
          <a:p>
            <a:r>
              <a:rPr lang="fi-FI" dirty="0" err="1"/>
              <a:t>Legionellabakteerin</a:t>
            </a:r>
            <a:r>
              <a:rPr lang="fi-FI" dirty="0"/>
              <a:t> torjunnan kulmakivet</a:t>
            </a:r>
          </a:p>
        </p:txBody>
      </p:sp>
      <p:graphicFrame>
        <p:nvGraphicFramePr>
          <p:cNvPr id="18" name="Sisällön paikkamerkki 2">
            <a:extLst>
              <a:ext uri="{FF2B5EF4-FFF2-40B4-BE49-F238E27FC236}">
                <a16:creationId xmlns:a16="http://schemas.microsoft.com/office/drawing/2014/main" id="{11F9532E-DC02-257E-86C1-F6836EA2F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817689"/>
              </p:ext>
            </p:extLst>
          </p:nvPr>
        </p:nvGraphicFramePr>
        <p:xfrm>
          <a:off x="941388" y="2107580"/>
          <a:ext cx="10169525" cy="3624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250478D-6E49-8514-303B-4B5CAF5027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66C7BC8-A4A3-4653-AED5-D8A5565485F8}" type="slidenum">
              <a:rPr lang="fi-FI" smtClean="0"/>
              <a:pPr>
                <a:spcAft>
                  <a:spcPts val="600"/>
                </a:spcAft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4400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DE8EE50-B91D-197F-523A-53A358575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217" y="2013940"/>
            <a:ext cx="10297886" cy="2448000"/>
          </a:xfrm>
        </p:spPr>
        <p:txBody>
          <a:bodyPr/>
          <a:lstStyle/>
          <a:p>
            <a:r>
              <a:rPr lang="fi-FI" dirty="0"/>
              <a:t>Rakennusten vesilaitteistojen </a:t>
            </a:r>
            <a:r>
              <a:rPr lang="fi-FI" dirty="0" err="1"/>
              <a:t>legionellabakteerin</a:t>
            </a:r>
            <a:r>
              <a:rPr lang="fi-FI" dirty="0"/>
              <a:t> ja lyijyn riskinarviointi ja –hallinta –ohje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609B235-0B60-F872-8689-D17116565D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30200" cy="282575"/>
          </a:xfrm>
        </p:spPr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2078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8AF24A2-29E5-4CB6-2452-FB07154C2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fi-FI" dirty="0"/>
              <a:t>Ohjeistus rakennusten vesilaitteistojen riskinarviointiin ja -hallintaan (1/2)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F445E56-99EF-7DEB-A962-34E962D402D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20937" y="1977446"/>
            <a:ext cx="5791832" cy="4043842"/>
          </a:xfrm>
        </p:spPr>
        <p:txBody>
          <a:bodyPr/>
          <a:lstStyle/>
          <a:p>
            <a:r>
              <a:rPr lang="en-US" dirty="0" err="1">
                <a:hlinkClick r:id="rId3"/>
              </a:rPr>
              <a:t>Ohje</a:t>
            </a:r>
            <a:r>
              <a:rPr lang="en-US" dirty="0"/>
              <a:t> </a:t>
            </a:r>
            <a:r>
              <a:rPr lang="en-US" dirty="0" err="1"/>
              <a:t>liitteineen</a:t>
            </a:r>
            <a:r>
              <a:rPr lang="en-US" dirty="0"/>
              <a:t> </a:t>
            </a:r>
            <a:r>
              <a:rPr lang="en-US" dirty="0" err="1"/>
              <a:t>laadittu</a:t>
            </a:r>
            <a:r>
              <a:rPr lang="en-US" dirty="0"/>
              <a:t> </a:t>
            </a:r>
            <a:r>
              <a:rPr lang="en-US" dirty="0" err="1"/>
              <a:t>lainsäädännön</a:t>
            </a:r>
            <a:r>
              <a:rPr lang="en-US" dirty="0"/>
              <a:t> </a:t>
            </a:r>
            <a:r>
              <a:rPr lang="en-US" dirty="0" err="1"/>
              <a:t>velvoitteiden</a:t>
            </a:r>
            <a:r>
              <a:rPr lang="en-US" dirty="0"/>
              <a:t> </a:t>
            </a:r>
            <a:r>
              <a:rPr lang="en-US" dirty="0" err="1"/>
              <a:t>täyttämisen</a:t>
            </a:r>
            <a:r>
              <a:rPr lang="en-US" dirty="0"/>
              <a:t> </a:t>
            </a:r>
            <a:r>
              <a:rPr lang="en-US" dirty="0" err="1"/>
              <a:t>helpottamiseksi</a:t>
            </a:r>
            <a:r>
              <a:rPr lang="en-US" dirty="0"/>
              <a:t>.</a:t>
            </a:r>
          </a:p>
          <a:p>
            <a:r>
              <a:rPr lang="en-US" dirty="0" err="1"/>
              <a:t>Ohjeessa</a:t>
            </a:r>
            <a:r>
              <a:rPr lang="en-US" dirty="0"/>
              <a:t> </a:t>
            </a:r>
            <a:r>
              <a:rPr lang="en-US" dirty="0" err="1"/>
              <a:t>tietoa</a:t>
            </a:r>
            <a:r>
              <a:rPr lang="en-US" dirty="0"/>
              <a:t> </a:t>
            </a:r>
            <a:r>
              <a:rPr lang="en-US" dirty="0" err="1"/>
              <a:t>rakennusten</a:t>
            </a:r>
            <a:r>
              <a:rPr lang="en-US" dirty="0"/>
              <a:t> </a:t>
            </a:r>
            <a:r>
              <a:rPr lang="en-US" dirty="0" err="1"/>
              <a:t>vesilaitteistoiden</a:t>
            </a:r>
            <a:r>
              <a:rPr lang="en-US" dirty="0"/>
              <a:t> </a:t>
            </a:r>
            <a:r>
              <a:rPr lang="en-US" dirty="0" err="1"/>
              <a:t>legionellan</a:t>
            </a:r>
            <a:r>
              <a:rPr lang="en-US" dirty="0"/>
              <a:t> ja </a:t>
            </a:r>
            <a:r>
              <a:rPr lang="en-US" dirty="0" err="1"/>
              <a:t>lyijyn</a:t>
            </a:r>
            <a:r>
              <a:rPr lang="en-US" dirty="0"/>
              <a:t> </a:t>
            </a:r>
            <a:r>
              <a:rPr lang="en-US" dirty="0" err="1"/>
              <a:t>riskinarvioinnista</a:t>
            </a:r>
            <a:r>
              <a:rPr lang="en-US" dirty="0"/>
              <a:t> ja –</a:t>
            </a:r>
            <a:r>
              <a:rPr lang="en-US" dirty="0" err="1"/>
              <a:t>hallinnasta</a:t>
            </a:r>
            <a:r>
              <a:rPr lang="en-US" dirty="0"/>
              <a:t>.</a:t>
            </a:r>
          </a:p>
          <a:p>
            <a:r>
              <a:rPr lang="en-US" dirty="0" err="1">
                <a:hlinkClick r:id="rId4"/>
              </a:rPr>
              <a:t>Liitteenä</a:t>
            </a:r>
            <a:r>
              <a:rPr lang="en-US" dirty="0">
                <a:hlinkClick r:id="rId4"/>
              </a:rPr>
              <a:t> I </a:t>
            </a:r>
            <a:r>
              <a:rPr lang="en-US" dirty="0"/>
              <a:t>on </a:t>
            </a:r>
            <a:r>
              <a:rPr lang="en-US" dirty="0" err="1"/>
              <a:t>lämpötilamittauksiin</a:t>
            </a:r>
            <a:r>
              <a:rPr lang="en-US" dirty="0"/>
              <a:t> </a:t>
            </a:r>
            <a:r>
              <a:rPr lang="en-US" dirty="0" err="1"/>
              <a:t>soveltuva</a:t>
            </a:r>
            <a:r>
              <a:rPr lang="en-US" dirty="0"/>
              <a:t> </a:t>
            </a:r>
            <a:r>
              <a:rPr lang="en-US" dirty="0" err="1"/>
              <a:t>taulukkolomake</a:t>
            </a:r>
            <a:r>
              <a:rPr lang="en-US" dirty="0"/>
              <a:t>.</a:t>
            </a:r>
          </a:p>
          <a:p>
            <a:r>
              <a:rPr lang="en-US" dirty="0" err="1">
                <a:hlinkClick r:id="rId5"/>
              </a:rPr>
              <a:t>Liitteenä</a:t>
            </a:r>
            <a:r>
              <a:rPr lang="en-US" dirty="0">
                <a:hlinkClick r:id="rId5"/>
              </a:rPr>
              <a:t> II </a:t>
            </a:r>
            <a:r>
              <a:rPr lang="en-US" dirty="0" err="1"/>
              <a:t>oleva</a:t>
            </a:r>
            <a:r>
              <a:rPr lang="en-US" dirty="0"/>
              <a:t> </a:t>
            </a:r>
            <a:r>
              <a:rPr lang="en-US" dirty="0" err="1"/>
              <a:t>tarkistuslista</a:t>
            </a:r>
            <a:r>
              <a:rPr lang="en-US" dirty="0"/>
              <a:t> on </a:t>
            </a:r>
            <a:r>
              <a:rPr lang="en-US" dirty="0" err="1"/>
              <a:t>laadittu</a:t>
            </a:r>
            <a:r>
              <a:rPr lang="en-US" dirty="0"/>
              <a:t> </a:t>
            </a:r>
            <a:r>
              <a:rPr lang="en-US" dirty="0" err="1"/>
              <a:t>rakennusten</a:t>
            </a:r>
            <a:r>
              <a:rPr lang="en-US" dirty="0"/>
              <a:t> </a:t>
            </a:r>
            <a:r>
              <a:rPr lang="en-US" dirty="0" err="1"/>
              <a:t>omistajien</a:t>
            </a:r>
            <a:r>
              <a:rPr lang="en-US" dirty="0"/>
              <a:t> ja </a:t>
            </a:r>
            <a:r>
              <a:rPr lang="en-US" dirty="0" err="1"/>
              <a:t>viranomaisten</a:t>
            </a:r>
            <a:r>
              <a:rPr lang="en-US" dirty="0"/>
              <a:t> </a:t>
            </a:r>
            <a:r>
              <a:rPr lang="en-US" dirty="0" err="1"/>
              <a:t>työvälineeksi</a:t>
            </a:r>
            <a:r>
              <a:rPr lang="en-US" dirty="0"/>
              <a:t> </a:t>
            </a:r>
            <a:r>
              <a:rPr lang="en-US" dirty="0" err="1"/>
              <a:t>riskinarviointiin</a:t>
            </a:r>
            <a:r>
              <a:rPr lang="en-US" dirty="0"/>
              <a:t> ja </a:t>
            </a:r>
            <a:r>
              <a:rPr lang="en-US" dirty="0" err="1"/>
              <a:t>hallintatoimenpiteiden</a:t>
            </a:r>
            <a:r>
              <a:rPr lang="en-US" dirty="0"/>
              <a:t> </a:t>
            </a:r>
            <a:r>
              <a:rPr lang="en-US" dirty="0" err="1"/>
              <a:t>tarpeen</a:t>
            </a:r>
            <a:r>
              <a:rPr lang="en-US" dirty="0"/>
              <a:t> </a:t>
            </a:r>
            <a:r>
              <a:rPr lang="en-US" dirty="0" err="1"/>
              <a:t>arviointiin</a:t>
            </a:r>
            <a:r>
              <a:rPr lang="en-US" dirty="0"/>
              <a:t>.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BE48BD5E-DB6E-7BCE-BFC5-558616BCED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66C7BC8-A4A3-4653-AED5-D8A5565485F8}" type="slidenum">
              <a:rPr lang="fi-FI" smtClean="0"/>
              <a:pPr>
                <a:spcAft>
                  <a:spcPts val="600"/>
                </a:spcAft>
              </a:pPr>
              <a:t>17</a:t>
            </a:fld>
            <a:endParaRPr lang="fi-FI"/>
          </a:p>
        </p:txBody>
      </p:sp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A9802120-9483-EC10-EBEE-0800A5C4C0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30200" cy="282575"/>
          </a:xfrm>
        </p:spPr>
        <p:txBody>
          <a:bodyPr/>
          <a:lstStyle/>
          <a:p>
            <a:pPr algn="l">
              <a:spcAft>
                <a:spcPts val="600"/>
              </a:spcAft>
            </a:pPr>
            <a:fld id="{066C7BC8-A4A3-4653-AED5-D8A5565485F8}" type="slidenum">
              <a:rPr lang="fi-FI" smtClean="0"/>
              <a:pPr algn="l">
                <a:spcAft>
                  <a:spcPts val="600"/>
                </a:spcAft>
              </a:pPr>
              <a:t>17</a:t>
            </a:fld>
            <a:endParaRPr lang="fi-FI"/>
          </a:p>
        </p:txBody>
      </p:sp>
      <p:pic>
        <p:nvPicPr>
          <p:cNvPr id="2" name="Sisällön paikkamerkki 5">
            <a:extLst>
              <a:ext uri="{FF2B5EF4-FFF2-40B4-BE49-F238E27FC236}">
                <a16:creationId xmlns:a16="http://schemas.microsoft.com/office/drawing/2014/main" id="{B726133F-92A8-7410-DBED-A9200D8A8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1978025"/>
            <a:ext cx="3292322" cy="4043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755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8AF24A2-29E5-4CB6-2452-FB07154C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5"/>
            <a:ext cx="10170000" cy="1342055"/>
          </a:xfrm>
        </p:spPr>
        <p:txBody>
          <a:bodyPr anchor="b">
            <a:normAutofit/>
          </a:bodyPr>
          <a:lstStyle/>
          <a:p>
            <a:r>
              <a:rPr lang="fi-FI" dirty="0"/>
              <a:t>Ohjeistus rakennusten vesilaitteistojen riskinarviointiin ja -hallintaan (2/2)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F445E56-99EF-7DEB-A962-34E962D40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3" y="1977446"/>
            <a:ext cx="5615623" cy="4043842"/>
          </a:xfrm>
        </p:spPr>
        <p:txBody>
          <a:bodyPr>
            <a:normAutofit/>
          </a:bodyPr>
          <a:lstStyle/>
          <a:p>
            <a:r>
              <a:rPr lang="fi-FI" dirty="0"/>
              <a:t>Riskinarviointi voidaan tehdä ohjeen liitteenä olevalla </a:t>
            </a:r>
            <a:r>
              <a:rPr lang="fi-FI" b="1" dirty="0"/>
              <a:t>tarkistuslistalla (liite II)</a:t>
            </a:r>
            <a:r>
              <a:rPr lang="fi-FI" dirty="0"/>
              <a:t>, jossa on noin 55 arvioitavaa kohtaa.</a:t>
            </a:r>
          </a:p>
          <a:p>
            <a:r>
              <a:rPr lang="fi-FI" dirty="0"/>
              <a:t>Lämpötilamittaukset ovat oleellinen osa suoritettavaa riskinarviointia.</a:t>
            </a:r>
          </a:p>
          <a:p>
            <a:r>
              <a:rPr lang="fi-FI" dirty="0"/>
              <a:t>Tarkistuslistan ja lämpötilamittausten tulosten avulla voidaan arvioida toimenpiteisiin ryhtymisen tarve ja mahdollisen näytteenoton tarpeellisuus.</a:t>
            </a:r>
          </a:p>
          <a:p>
            <a:endParaRPr lang="en-US" dirty="0"/>
          </a:p>
        </p:txBody>
      </p:sp>
      <p:pic>
        <p:nvPicPr>
          <p:cNvPr id="6" name="Sisällön paikkamerkki 6">
            <a:extLst>
              <a:ext uri="{FF2B5EF4-FFF2-40B4-BE49-F238E27FC236}">
                <a16:creationId xmlns:a16="http://schemas.microsoft.com/office/drawing/2014/main" id="{820A618F-94CD-4B47-8FD4-4BD8AD3CB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454" y="1977446"/>
            <a:ext cx="4219840" cy="4043842"/>
          </a:xfrm>
          <a:prstGeom prst="rect">
            <a:avLst/>
          </a:prstGeom>
          <a:noFill/>
        </p:spPr>
      </p:pic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BE48BD5E-DB6E-7BCE-BFC5-558616BCED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41294" y="6356350"/>
            <a:ext cx="330170" cy="28201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66C7BC8-A4A3-4653-AED5-D8A5565485F8}" type="slidenum">
              <a:rPr lang="fi-FI" smtClean="0"/>
              <a:pPr>
                <a:spcAft>
                  <a:spcPts val="600"/>
                </a:spcAft>
              </a:pPr>
              <a:t>18</a:t>
            </a:fld>
            <a:endParaRPr lang="fi-FI"/>
          </a:p>
        </p:txBody>
      </p:sp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A9802120-9483-EC10-EBEE-0800A5C4C0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30200" cy="282575"/>
          </a:xfrm>
        </p:spPr>
        <p:txBody>
          <a:bodyPr/>
          <a:lstStyle/>
          <a:p>
            <a:pPr algn="l">
              <a:spcAft>
                <a:spcPts val="600"/>
              </a:spcAft>
            </a:pPr>
            <a:fld id="{066C7BC8-A4A3-4653-AED5-D8A5565485F8}" type="slidenum">
              <a:rPr lang="fi-FI" smtClean="0"/>
              <a:pPr algn="l">
                <a:spcAft>
                  <a:spcPts val="600"/>
                </a:spcAft>
              </a:pPr>
              <a:t>18</a:t>
            </a:fld>
            <a:endParaRPr lang="fi-FI"/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170F832D-3490-A746-5C20-B8656B5FB421}"/>
              </a:ext>
            </a:extLst>
          </p:cNvPr>
          <p:cNvCxnSpPr>
            <a:cxnSpLocks/>
          </p:cNvCxnSpPr>
          <p:nvPr/>
        </p:nvCxnSpPr>
        <p:spPr>
          <a:xfrm>
            <a:off x="4772722" y="2798956"/>
            <a:ext cx="1784194" cy="0"/>
          </a:xfrm>
          <a:prstGeom prst="straightConnector1">
            <a:avLst/>
          </a:prstGeom>
          <a:ln w="28575">
            <a:solidFill>
              <a:srgbClr val="1A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123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DE8EE50-B91D-197F-523A-53A358575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989" y="1454998"/>
            <a:ext cx="10641874" cy="2448000"/>
          </a:xfrm>
        </p:spPr>
        <p:txBody>
          <a:bodyPr/>
          <a:lstStyle/>
          <a:p>
            <a:r>
              <a:rPr lang="fi-FI" dirty="0"/>
              <a:t>Toiminta toimenpiderajojen ylittyessä ja terveyshaittaa epäiltäessä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609B235-0B60-F872-8689-D17116565D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30200" cy="282575"/>
          </a:xfrm>
        </p:spPr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32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3B0FC808-7381-2BC5-BDD9-3EE7BC32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61" y="3364992"/>
            <a:ext cx="4286359" cy="2135343"/>
          </a:xfrm>
        </p:spPr>
        <p:txBody>
          <a:bodyPr anchor="t">
            <a:normAutofit/>
          </a:bodyPr>
          <a:lstStyle/>
          <a:p>
            <a:r>
              <a:rPr lang="en-US" dirty="0" err="1"/>
              <a:t>Sisältö</a:t>
            </a:r>
            <a:endParaRPr lang="en-US" dirty="0"/>
          </a:p>
        </p:txBody>
      </p:sp>
      <p:pic>
        <p:nvPicPr>
          <p:cNvPr id="8" name="Sisällön paikkamerkki 7" descr="Käsien pesu">
            <a:extLst>
              <a:ext uri="{FF2B5EF4-FFF2-40B4-BE49-F238E27FC236}">
                <a16:creationId xmlns:a16="http://schemas.microsoft.com/office/drawing/2014/main" id="{34035E3A-4E45-9B23-FE54-AA3968229D7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8" b="27332"/>
          <a:stretch/>
        </p:blipFill>
        <p:spPr>
          <a:xfrm>
            <a:off x="20" y="1"/>
            <a:ext cx="12191980" cy="2752344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A9404C2-C2ED-5B9D-5CA5-CC60AE600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727" y="3364992"/>
            <a:ext cx="5154706" cy="2647008"/>
          </a:xfrm>
        </p:spPr>
        <p:txBody>
          <a:bodyPr>
            <a:normAutofit/>
          </a:bodyPr>
          <a:lstStyle/>
          <a:p>
            <a:r>
              <a:rPr lang="en-US" dirty="0" err="1"/>
              <a:t>Tausta</a:t>
            </a:r>
            <a:r>
              <a:rPr lang="en-US" dirty="0"/>
              <a:t> &amp; </a:t>
            </a:r>
            <a:r>
              <a:rPr lang="en-US" dirty="0" err="1"/>
              <a:t>lainsäädännön</a:t>
            </a:r>
            <a:r>
              <a:rPr lang="en-US" dirty="0"/>
              <a:t> </a:t>
            </a:r>
            <a:r>
              <a:rPr lang="en-US" dirty="0" err="1"/>
              <a:t>toimenpiderajat</a:t>
            </a:r>
            <a:endParaRPr lang="en-US" dirty="0"/>
          </a:p>
          <a:p>
            <a:r>
              <a:rPr lang="en-US" dirty="0" err="1"/>
              <a:t>Ensisijaiset</a:t>
            </a:r>
            <a:r>
              <a:rPr lang="en-US" dirty="0"/>
              <a:t> </a:t>
            </a:r>
            <a:r>
              <a:rPr lang="en-US" dirty="0" err="1"/>
              <a:t>tilat</a:t>
            </a:r>
            <a:r>
              <a:rPr lang="en-US" dirty="0"/>
              <a:t> &amp; </a:t>
            </a:r>
            <a:r>
              <a:rPr lang="en-US" dirty="0" err="1"/>
              <a:t>vastuut</a:t>
            </a:r>
            <a:endParaRPr lang="en-US" dirty="0"/>
          </a:p>
          <a:p>
            <a:r>
              <a:rPr lang="en-US" dirty="0" err="1"/>
              <a:t>Riskinarviointi</a:t>
            </a:r>
            <a:r>
              <a:rPr lang="en-US" dirty="0"/>
              <a:t> ja –</a:t>
            </a:r>
            <a:r>
              <a:rPr lang="en-US" dirty="0" err="1"/>
              <a:t>hallinta</a:t>
            </a:r>
            <a:r>
              <a:rPr lang="en-US" dirty="0"/>
              <a:t> </a:t>
            </a:r>
          </a:p>
          <a:p>
            <a:r>
              <a:rPr lang="fi-FI" dirty="0"/>
              <a:t>Toiminta toimenpiderajojen ylittyessä ja terveyshaittaa epäiltäessä</a:t>
            </a:r>
            <a:endParaRPr lang="en-US" dirty="0"/>
          </a:p>
          <a:p>
            <a:r>
              <a:rPr lang="en-US" dirty="0" err="1"/>
              <a:t>Yhteenveto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FBB833D-5922-2FE3-1219-3E36EECE53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41294" y="6356350"/>
            <a:ext cx="330170" cy="28201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66C7BC8-A4A3-4653-AED5-D8A5565485F8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044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5E9A26-B0FD-7266-1F33-7DF2E1E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6"/>
            <a:ext cx="10170000" cy="610234"/>
          </a:xfrm>
        </p:spPr>
        <p:txBody>
          <a:bodyPr/>
          <a:lstStyle/>
          <a:p>
            <a:r>
              <a:rPr lang="fi-FI" dirty="0"/>
              <a:t>Toiminta terveyshaitta ja –epäilytilanteessa 1/3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CF1ECE3-A855-4514-E0FA-CAAA21ECBF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1769" y="1108527"/>
            <a:ext cx="10169525" cy="400766"/>
          </a:xfrm>
        </p:spPr>
        <p:txBody>
          <a:bodyPr/>
          <a:lstStyle/>
          <a:p>
            <a:r>
              <a:rPr lang="fi-FI" dirty="0" err="1"/>
              <a:t>Legionella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7B04FAC-C210-2BD9-0A23-575DF923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741715"/>
            <a:ext cx="10170000" cy="4281086"/>
          </a:xfrm>
        </p:spPr>
        <p:txBody>
          <a:bodyPr/>
          <a:lstStyle/>
          <a:p>
            <a:r>
              <a:rPr lang="fi-FI" dirty="0"/>
              <a:t>Torjuntatoimenpiteisiin ryhdytään, jos </a:t>
            </a:r>
            <a:r>
              <a:rPr lang="fi-FI" dirty="0" err="1"/>
              <a:t>legionellamäärä</a:t>
            </a:r>
            <a:r>
              <a:rPr lang="fi-FI" dirty="0"/>
              <a:t> on ≥ 1000 </a:t>
            </a:r>
            <a:r>
              <a:rPr lang="fi-FI" dirty="0" err="1"/>
              <a:t>pmy</a:t>
            </a:r>
            <a:r>
              <a:rPr lang="fi-FI" dirty="0"/>
              <a:t>/l tai ilmenee sairastuneita.</a:t>
            </a:r>
          </a:p>
          <a:p>
            <a:r>
              <a:rPr lang="fi-FI" dirty="0"/>
              <a:t>Useimmiten syytä aloittaa lämpimän käyttöveden lämpötilan nostamisella 60 – 65 </a:t>
            </a:r>
            <a:r>
              <a:rPr lang="fi-FI" b="0" i="0" dirty="0">
                <a:solidFill>
                  <a:srgbClr val="000000"/>
                </a:solidFill>
                <a:effectLst/>
              </a:rPr>
              <a:t>°C, jonka jälkeen suoritetaan lämpimän että kylmän veden juoksutukset, jotta lämpimän käyttöveden </a:t>
            </a:r>
            <a:r>
              <a:rPr lang="fi-FI" b="0" i="0" dirty="0" err="1">
                <a:solidFill>
                  <a:srgbClr val="000000"/>
                </a:solidFill>
                <a:effectLst/>
              </a:rPr>
              <a:t>legionellan</a:t>
            </a:r>
            <a:r>
              <a:rPr lang="fi-FI" b="0" i="0" dirty="0">
                <a:solidFill>
                  <a:srgbClr val="000000"/>
                </a:solidFill>
                <a:effectLst/>
              </a:rPr>
              <a:t> tuhoava vaikutus saadaan ulotetuksi koko vesilaitteistoon.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Lämpötilan noustessa lämpökäsittelyn vaikutus suurenee (</a:t>
            </a:r>
            <a:r>
              <a:rPr lang="fi-FI" dirty="0" err="1"/>
              <a:t>max</a:t>
            </a:r>
            <a:r>
              <a:rPr lang="fi-FI" dirty="0"/>
              <a:t>. 65 </a:t>
            </a:r>
            <a:r>
              <a:rPr lang="fi-FI" b="0" i="0" dirty="0">
                <a:solidFill>
                  <a:srgbClr val="000000"/>
                </a:solidFill>
                <a:effectLst/>
              </a:rPr>
              <a:t>°C).</a:t>
            </a:r>
          </a:p>
          <a:p>
            <a:r>
              <a:rPr lang="fi-FI" dirty="0">
                <a:solidFill>
                  <a:srgbClr val="000000"/>
                </a:solidFill>
              </a:rPr>
              <a:t>Vesikalusteiden kunnon tarkistaminen ja epäasianmukaisten kalusteiden vaihdot.</a:t>
            </a:r>
          </a:p>
          <a:p>
            <a:r>
              <a:rPr lang="fi-FI" dirty="0">
                <a:solidFill>
                  <a:srgbClr val="000000"/>
                </a:solidFill>
              </a:rPr>
              <a:t>Veden yleisestä vaihtuvuudesta on huolehdittava. </a:t>
            </a:r>
          </a:p>
          <a:p>
            <a:r>
              <a:rPr lang="fi-FI" dirty="0">
                <a:solidFill>
                  <a:srgbClr val="000000"/>
                </a:solidFill>
              </a:rPr>
              <a:t>Torjuntatoimenpiteiden jälkeen näytteenotto torjuntatehon riittävyyden selvittämiseksi.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250478D-6E49-8514-303B-4B5CAF5027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1113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5E9A26-B0FD-7266-1F33-7DF2E1E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3" y="365125"/>
            <a:ext cx="10754317" cy="610235"/>
          </a:xfrm>
        </p:spPr>
        <p:txBody>
          <a:bodyPr/>
          <a:lstStyle/>
          <a:p>
            <a:r>
              <a:rPr lang="fi-FI" dirty="0"/>
              <a:t>Toiminta terveyshaitta ja –epäilytilanteessa 2/3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250478D-6E49-8514-303B-4B5CAF5027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21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CF1ECE3-A855-4514-E0FA-CAAA21ECBF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1769" y="1105710"/>
            <a:ext cx="10169525" cy="406400"/>
          </a:xfrm>
        </p:spPr>
        <p:txBody>
          <a:bodyPr/>
          <a:lstStyle/>
          <a:p>
            <a:r>
              <a:rPr lang="fi-FI" dirty="0" err="1"/>
              <a:t>Legionella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7B04FAC-C210-2BD9-0A23-575DF923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767840"/>
            <a:ext cx="10170000" cy="4254960"/>
          </a:xfrm>
        </p:spPr>
        <p:txBody>
          <a:bodyPr/>
          <a:lstStyle/>
          <a:p>
            <a:r>
              <a:rPr lang="fi-FI" dirty="0">
                <a:solidFill>
                  <a:srgbClr val="000000"/>
                </a:solidFill>
              </a:rPr>
              <a:t>Jos lämpötilojen säädöt ja useammat juoksutukset eivät riitä, vesilaitteisto on desinfioitava </a:t>
            </a:r>
            <a:r>
              <a:rPr lang="fi-FI" dirty="0" err="1">
                <a:solidFill>
                  <a:srgbClr val="000000"/>
                </a:solidFill>
              </a:rPr>
              <a:t>biosidia</a:t>
            </a:r>
            <a:r>
              <a:rPr lang="fi-FI" dirty="0">
                <a:solidFill>
                  <a:srgbClr val="000000"/>
                </a:solidFill>
              </a:rPr>
              <a:t>, useimmiten klooria, käyttäen. </a:t>
            </a:r>
          </a:p>
          <a:p>
            <a:r>
              <a:rPr lang="fi-FI" dirty="0">
                <a:solidFill>
                  <a:srgbClr val="000000"/>
                </a:solidFill>
              </a:rPr>
              <a:t>Desinfiointi voi olla tarkoituksenmukaista jo varhaisessa vaiheessa, etenkin jos </a:t>
            </a:r>
            <a:r>
              <a:rPr lang="fi-FI" dirty="0" err="1">
                <a:solidFill>
                  <a:srgbClr val="000000"/>
                </a:solidFill>
              </a:rPr>
              <a:t>legionellaa</a:t>
            </a:r>
            <a:r>
              <a:rPr lang="fi-FI" dirty="0">
                <a:solidFill>
                  <a:srgbClr val="000000"/>
                </a:solidFill>
              </a:rPr>
              <a:t> esiintyy kylmässä talousvedessä.</a:t>
            </a:r>
          </a:p>
          <a:p>
            <a:r>
              <a:rPr lang="fi-FI" dirty="0">
                <a:solidFill>
                  <a:srgbClr val="000000"/>
                </a:solidFill>
              </a:rPr>
              <a:t>Vesipistekohtaisilla suodattimilla ja jatkuvatoimisella kloorauksella voidaan varmistaa turvallisuus.</a:t>
            </a:r>
          </a:p>
          <a:p>
            <a:r>
              <a:rPr lang="fi-FI" dirty="0">
                <a:solidFill>
                  <a:srgbClr val="000000"/>
                </a:solidFill>
              </a:rPr>
              <a:t>Sopivimmat torjuntatoimenpiteet ja etenemisjärjestys arvioidaan aina tilannekohtaisesti.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563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5E9A26-B0FD-7266-1F33-7DF2E1E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6"/>
            <a:ext cx="10170000" cy="618944"/>
          </a:xfrm>
        </p:spPr>
        <p:txBody>
          <a:bodyPr/>
          <a:lstStyle/>
          <a:p>
            <a:r>
              <a:rPr lang="fi-FI" dirty="0"/>
              <a:t>Toiminta terveyshaitta ja –epäilytilanteessa 3/3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CF1ECE3-A855-4514-E0FA-CAAA21ECBF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0913" y="1114420"/>
            <a:ext cx="10169525" cy="406400"/>
          </a:xfrm>
        </p:spPr>
        <p:txBody>
          <a:bodyPr/>
          <a:lstStyle/>
          <a:p>
            <a:r>
              <a:rPr lang="fi-FI" dirty="0"/>
              <a:t>Lyijy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7B04FAC-C210-2BD9-0A23-575DF923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793966"/>
            <a:ext cx="10170000" cy="4228834"/>
          </a:xfrm>
        </p:spPr>
        <p:txBody>
          <a:bodyPr/>
          <a:lstStyle/>
          <a:p>
            <a:r>
              <a:rPr lang="fi-FI" dirty="0"/>
              <a:t>Torjuntatoimenpiteisiin ryhdytään, jos talousveden lyijyn pitoisuus on ≥ 10 µg/l.</a:t>
            </a:r>
          </a:p>
          <a:p>
            <a:r>
              <a:rPr lang="fi-FI" dirty="0"/>
              <a:t>Rakennuksen vesilaitteisto yleensä syynä lyijypitoisuuden toimenpiderajaa suurempaa pitoisuuteen, jos toimitetun talousveden laatu täyttää laatuvaatimuksen ennen tonttijohtoa.</a:t>
            </a:r>
          </a:p>
          <a:p>
            <a:r>
              <a:rPr lang="fi-FI" dirty="0"/>
              <a:t>Lyijyn pitoisuus tutkitaan vesipisteiltä juoksuttamattomilla ja toimitetun talousveden laatua kuvaavilla juoksutetuilla vesinäytteillä. </a:t>
            </a:r>
          </a:p>
          <a:p>
            <a:r>
              <a:rPr lang="fi-FI" dirty="0"/>
              <a:t>Haitan poistaminen ja vesilaitteistolle tehtävät korjaavat toimenpiteet, kuten kylmän veden juoksutukset ennen käyttöä tai lyijyä sisältävien tuotteiden vaihdot.</a:t>
            </a:r>
          </a:p>
          <a:p>
            <a:r>
              <a:rPr lang="fi-FI" dirty="0"/>
              <a:t>Vesilaitteiston kunnostaminen on rakennuksen omistajan vastuulla, jos vedenlaadun heikkeneminen johtuu esim. rakennuksen tuotteista, tuotteiden huonokuntoisuudesta tai virheellisistä rakenteista.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250478D-6E49-8514-303B-4B5CAF5027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4018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5E9A26-B0FD-7266-1F33-7DF2E1E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5"/>
            <a:ext cx="10170000" cy="671937"/>
          </a:xfrm>
        </p:spPr>
        <p:txBody>
          <a:bodyPr/>
          <a:lstStyle/>
          <a:p>
            <a:r>
              <a:rPr lang="fi-FI" dirty="0"/>
              <a:t>Tiedottaminen vedenkäyttäjille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7B04FAC-C210-2BD9-0A23-575DF923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583473"/>
            <a:ext cx="10170000" cy="4428527"/>
          </a:xfrm>
        </p:spPr>
        <p:txBody>
          <a:bodyPr/>
          <a:lstStyle/>
          <a:p>
            <a:r>
              <a:rPr lang="fi-FI" dirty="0"/>
              <a:t>Rakennuksen omistaja tai sen osaa ensisijaisena tilana tai julkiseen tai kaupalliseen toimintaan käyttävän toiminnanharjoittajan tulee tiedottaa poikkeamasta ja siitä johtuvista korjaavista toimenpiteistä.</a:t>
            </a:r>
          </a:p>
          <a:p>
            <a:r>
              <a:rPr lang="fi-FI" dirty="0"/>
              <a:t>Terveydensuojeluviranomainen antaa ohjeet terveyshaittojen välttämiseksi sekä neuvoo vedenkäyttäjiä veden käytön edellytyksistä ja muista toimenpiteistä, joilla poikkeaman toistuminen voidaan välttää.</a:t>
            </a:r>
          </a:p>
          <a:p>
            <a:r>
              <a:rPr lang="fi-FI" dirty="0"/>
              <a:t>Tiedottamisen osalta huomioitavaa:</a:t>
            </a:r>
          </a:p>
          <a:p>
            <a:pPr lvl="1"/>
            <a:r>
              <a:rPr lang="fi-FI" dirty="0" err="1"/>
              <a:t>Legionellalöydös</a:t>
            </a:r>
            <a:r>
              <a:rPr lang="fi-FI" dirty="0"/>
              <a:t> ei pääsääntöisesti johda veden käyttökieltoon, mutta vedenkäyttäjien suojaaminen on kuitenkin tarvittaessa huomioitava.</a:t>
            </a:r>
          </a:p>
          <a:p>
            <a:pPr lvl="1"/>
            <a:r>
              <a:rPr lang="fi-FI" dirty="0" err="1"/>
              <a:t>Legionella</a:t>
            </a:r>
            <a:r>
              <a:rPr lang="fi-FI" dirty="0"/>
              <a:t> ei aiheuta haittaa juotuna (huom. kuitenkin juomaveden päätyminen keuhkoihin).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250478D-6E49-8514-303B-4B5CAF50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279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 descr="Nuoria ryhmänä kuntosalilla">
            <a:extLst>
              <a:ext uri="{FF2B5EF4-FFF2-40B4-BE49-F238E27FC236}">
                <a16:creationId xmlns:a16="http://schemas.microsoft.com/office/drawing/2014/main" id="{1DA7471E-C4CD-2405-44F7-C03AE5C6854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89"/>
          </a:xfr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58C14A0C-FC2B-7939-D7F0-F67DA475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022" y="2018581"/>
            <a:ext cx="4968816" cy="46065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i-FI" noProof="0" dirty="0"/>
              <a:t>Terveysriskit ovat riskinarvioinnilla ja sen pohjalta tehtävillä jatkotoimilla ehkäistävissä.</a:t>
            </a:r>
            <a:endParaRPr lang="en-US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5626EEE2-8C4E-E8E5-8DCA-ED88E6C7F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91172" y="1684920"/>
            <a:ext cx="1409700" cy="1219200"/>
            <a:chOff x="2841625" y="4132263"/>
            <a:chExt cx="1409700" cy="1219200"/>
          </a:xfrm>
          <a:solidFill>
            <a:srgbClr val="007CB0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59029C4-B2A2-EB3A-5D19-6B71551C7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450" y="4132263"/>
              <a:ext cx="650875" cy="1219200"/>
            </a:xfrm>
            <a:custGeom>
              <a:avLst/>
              <a:gdLst>
                <a:gd name="T0" fmla="*/ 0 w 1799"/>
                <a:gd name="T1" fmla="*/ 1671 h 3374"/>
                <a:gd name="T2" fmla="*/ 860 w 1799"/>
                <a:gd name="T3" fmla="*/ 1671 h 3374"/>
                <a:gd name="T4" fmla="*/ 659 w 1799"/>
                <a:gd name="T5" fmla="*/ 2194 h 3374"/>
                <a:gd name="T6" fmla="*/ 0 w 1799"/>
                <a:gd name="T7" fmla="*/ 2638 h 3374"/>
                <a:gd name="T8" fmla="*/ 393 w 1799"/>
                <a:gd name="T9" fmla="*/ 3374 h 3374"/>
                <a:gd name="T10" fmla="*/ 1480 w 1799"/>
                <a:gd name="T11" fmla="*/ 2595 h 3374"/>
                <a:gd name="T12" fmla="*/ 1799 w 1799"/>
                <a:gd name="T13" fmla="*/ 1385 h 3374"/>
                <a:gd name="T14" fmla="*/ 1799 w 1799"/>
                <a:gd name="T15" fmla="*/ 0 h 3374"/>
                <a:gd name="T16" fmla="*/ 0 w 1799"/>
                <a:gd name="T17" fmla="*/ 0 h 3374"/>
                <a:gd name="T18" fmla="*/ 0 w 1799"/>
                <a:gd name="T19" fmla="*/ 1671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9" h="3374">
                  <a:moveTo>
                    <a:pt x="0" y="1671"/>
                  </a:moveTo>
                  <a:lnTo>
                    <a:pt x="860" y="1671"/>
                  </a:lnTo>
                  <a:cubicBezTo>
                    <a:pt x="846" y="1872"/>
                    <a:pt x="779" y="2046"/>
                    <a:pt x="659" y="2194"/>
                  </a:cubicBezTo>
                  <a:cubicBezTo>
                    <a:pt x="539" y="2341"/>
                    <a:pt x="319" y="2490"/>
                    <a:pt x="0" y="2638"/>
                  </a:cubicBezTo>
                  <a:lnTo>
                    <a:pt x="393" y="3374"/>
                  </a:lnTo>
                  <a:cubicBezTo>
                    <a:pt x="905" y="3151"/>
                    <a:pt x="1268" y="2891"/>
                    <a:pt x="1480" y="2595"/>
                  </a:cubicBezTo>
                  <a:cubicBezTo>
                    <a:pt x="1692" y="2299"/>
                    <a:pt x="1799" y="1895"/>
                    <a:pt x="1799" y="1385"/>
                  </a:cubicBezTo>
                  <a:lnTo>
                    <a:pt x="1799" y="0"/>
                  </a:lnTo>
                  <a:lnTo>
                    <a:pt x="0" y="0"/>
                  </a:lnTo>
                  <a:lnTo>
                    <a:pt x="0" y="16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B256071-9002-95C1-9ECE-9DD23E618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25" y="4132263"/>
              <a:ext cx="650875" cy="1219200"/>
            </a:xfrm>
            <a:custGeom>
              <a:avLst/>
              <a:gdLst>
                <a:gd name="T0" fmla="*/ 0 w 1799"/>
                <a:gd name="T1" fmla="*/ 1671 h 3374"/>
                <a:gd name="T2" fmla="*/ 860 w 1799"/>
                <a:gd name="T3" fmla="*/ 1671 h 3374"/>
                <a:gd name="T4" fmla="*/ 660 w 1799"/>
                <a:gd name="T5" fmla="*/ 2194 h 3374"/>
                <a:gd name="T6" fmla="*/ 0 w 1799"/>
                <a:gd name="T7" fmla="*/ 2638 h 3374"/>
                <a:gd name="T8" fmla="*/ 393 w 1799"/>
                <a:gd name="T9" fmla="*/ 3374 h 3374"/>
                <a:gd name="T10" fmla="*/ 1481 w 1799"/>
                <a:gd name="T11" fmla="*/ 2595 h 3374"/>
                <a:gd name="T12" fmla="*/ 1799 w 1799"/>
                <a:gd name="T13" fmla="*/ 1385 h 3374"/>
                <a:gd name="T14" fmla="*/ 1799 w 1799"/>
                <a:gd name="T15" fmla="*/ 0 h 3374"/>
                <a:gd name="T16" fmla="*/ 0 w 1799"/>
                <a:gd name="T17" fmla="*/ 0 h 3374"/>
                <a:gd name="T18" fmla="*/ 0 w 1799"/>
                <a:gd name="T19" fmla="*/ 1671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9" h="3374">
                  <a:moveTo>
                    <a:pt x="0" y="1671"/>
                  </a:moveTo>
                  <a:lnTo>
                    <a:pt x="860" y="1671"/>
                  </a:lnTo>
                  <a:cubicBezTo>
                    <a:pt x="846" y="1872"/>
                    <a:pt x="780" y="2046"/>
                    <a:pt x="660" y="2194"/>
                  </a:cubicBezTo>
                  <a:cubicBezTo>
                    <a:pt x="540" y="2341"/>
                    <a:pt x="320" y="2490"/>
                    <a:pt x="0" y="2638"/>
                  </a:cubicBezTo>
                  <a:lnTo>
                    <a:pt x="393" y="3374"/>
                  </a:lnTo>
                  <a:cubicBezTo>
                    <a:pt x="906" y="3151"/>
                    <a:pt x="1268" y="2891"/>
                    <a:pt x="1481" y="2595"/>
                  </a:cubicBezTo>
                  <a:cubicBezTo>
                    <a:pt x="1693" y="2299"/>
                    <a:pt x="1799" y="1895"/>
                    <a:pt x="1799" y="1385"/>
                  </a:cubicBezTo>
                  <a:lnTo>
                    <a:pt x="1799" y="0"/>
                  </a:lnTo>
                  <a:lnTo>
                    <a:pt x="0" y="0"/>
                  </a:lnTo>
                  <a:lnTo>
                    <a:pt x="0" y="16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7816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5E9A26-B0FD-7266-1F33-7DF2E1E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5"/>
            <a:ext cx="10170000" cy="950719"/>
          </a:xfrm>
        </p:spPr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1907DA-B208-EC92-AF59-E8AC7A769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460810"/>
            <a:ext cx="10170000" cy="4551190"/>
          </a:xfrm>
        </p:spPr>
        <p:txBody>
          <a:bodyPr/>
          <a:lstStyle/>
          <a:p>
            <a:r>
              <a:rPr lang="fi-FI" dirty="0"/>
              <a:t>Rakennusten vesilaitteistojen riskinarviointi ja –hallintavelvoitteet sekä talousvesiasetuksessa (1352/2015) säädetyt toimenpiderajat koskevat ensisijaisia tiloja sekä julkiseen ja kaupalliseen toimintaan tarkoitettuja tiloja.</a:t>
            </a:r>
          </a:p>
          <a:p>
            <a:r>
              <a:rPr lang="fi-FI" dirty="0"/>
              <a:t>Riskinarviointia ja –hallintaa koskevat tiedot tulee olla esittää viimeistään 12.1.2029 mennessä.</a:t>
            </a:r>
          </a:p>
          <a:p>
            <a:r>
              <a:rPr lang="fi-FI" dirty="0"/>
              <a:t>Perusteellinen riskinarviointi vaatii asiantuntevaa arviointia paikan päällä ja se on velvoitteiden piirissä olevien rakennusten omistajien vastuulla.</a:t>
            </a:r>
          </a:p>
          <a:p>
            <a:r>
              <a:rPr lang="fi-FI" dirty="0"/>
              <a:t>Riskinarvioinnin perusteella arvioidaan näytteenoton tarpeellisuus.</a:t>
            </a:r>
          </a:p>
          <a:p>
            <a:r>
              <a:rPr lang="fi-FI" dirty="0"/>
              <a:t>Tutkitulla vesimäärällä, rakennuksesta otettujen näytteiden määrällä ja näytteenottopisteellä on vaikutusta </a:t>
            </a:r>
            <a:r>
              <a:rPr lang="fi-FI" dirty="0" err="1"/>
              <a:t>legionellan</a:t>
            </a:r>
            <a:r>
              <a:rPr lang="fi-FI" dirty="0"/>
              <a:t> esiintyvyyden todentamiseen.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250478D-6E49-8514-303B-4B5CAF50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5709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B3C4CE-4B18-44E2-930B-66916FE08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Yhteystiedot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78BDA2F-4CFC-4109-9BB2-123BD839DD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paul.streng@valvira.fi</a:t>
            </a:r>
          </a:p>
          <a:p>
            <a:r>
              <a:rPr lang="fi-FI" dirty="0"/>
              <a:t>p</a:t>
            </a:r>
            <a:r>
              <a:rPr lang="fi-FI" noProof="0" dirty="0"/>
              <a:t>uh. </a:t>
            </a:r>
            <a:r>
              <a:rPr lang="fi-FI" dirty="0"/>
              <a:t>0</a:t>
            </a:r>
            <a:r>
              <a:rPr lang="fi-FI" noProof="0" dirty="0"/>
              <a:t>295 209 456</a:t>
            </a:r>
          </a:p>
          <a:p>
            <a:r>
              <a:rPr lang="fi-FI" noProof="0" dirty="0"/>
              <a:t>valvira.fi</a:t>
            </a:r>
          </a:p>
          <a:p>
            <a:r>
              <a:rPr lang="fi-FI" noProof="0" dirty="0"/>
              <a:t>@ValviraViestii</a:t>
            </a:r>
          </a:p>
        </p:txBody>
      </p:sp>
    </p:spTree>
    <p:extLst>
      <p:ext uri="{BB962C8B-B14F-4D97-AF65-F5344CB8AC3E}">
        <p14:creationId xmlns:p14="http://schemas.microsoft.com/office/powerpoint/2010/main" val="200136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D7C376-3570-11BD-B25B-8D6554B3F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5"/>
            <a:ext cx="10170000" cy="949869"/>
          </a:xfrm>
        </p:spPr>
        <p:txBody>
          <a:bodyPr/>
          <a:lstStyle/>
          <a:p>
            <a:r>
              <a:rPr lang="fi-FI" dirty="0"/>
              <a:t>Juomavesidirektiivistä kansalliseen sääntelyyn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5EBCCE-18AE-5498-4E57-3820058B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602377"/>
            <a:ext cx="10170000" cy="4409623"/>
          </a:xfrm>
        </p:spPr>
        <p:txBody>
          <a:bodyPr/>
          <a:lstStyle/>
          <a:p>
            <a:r>
              <a:rPr lang="fi-FI" sz="2400" dirty="0"/>
              <a:t>Uusia velvoitteita ensisijaisiksi tiloiksi luokiteltujen rakennusten vesilaitteistojen riskinarviointiin ja –hallintaan liittyen.</a:t>
            </a:r>
          </a:p>
          <a:p>
            <a:r>
              <a:rPr lang="fi-FI" sz="2400" dirty="0"/>
              <a:t>Uudet lakisääteiset tehtävät voimaan 12.1.2023 lukien, mutta ensisijaisten tilojen vesilaitteistojen riskinarvioinnit tulee olla siirtymäsäännöksen nojalla tehtynä vasta vuoden 2029 alusta.</a:t>
            </a:r>
          </a:p>
          <a:p>
            <a:r>
              <a:rPr lang="fi-FI" sz="2400" dirty="0"/>
              <a:t>Ensisijaisten tilojen vesilaitteistojen riskinarviointia koskevasta velvoitteessa ovat vastuussa rakennusten haltijat ja omistajat.</a:t>
            </a:r>
          </a:p>
          <a:p>
            <a:r>
              <a:rPr lang="fi-FI" sz="2400" dirty="0"/>
              <a:t>Toimeenpantu terveydensuojelulailla ja </a:t>
            </a:r>
            <a:r>
              <a:rPr lang="fi-FI" sz="2400" dirty="0" err="1"/>
              <a:t>STMa:lla</a:t>
            </a:r>
            <a:r>
              <a:rPr lang="fi-FI" sz="2400" dirty="0"/>
              <a:t> talousveden laadusta ja valvonnasta sekä rakennusten vesilaitteistojen riskienhallinnasta.</a:t>
            </a:r>
          </a:p>
          <a:p>
            <a:pPr marL="0" indent="0">
              <a:buNone/>
            </a:pPr>
            <a:endParaRPr lang="fi-FI" sz="2400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04C7F5E-5F30-D44B-1CCF-3D9F4B86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549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4F4036-1021-83E0-E1BF-20DC0B41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365126"/>
            <a:ext cx="10170000" cy="1019538"/>
          </a:xfrm>
        </p:spPr>
        <p:txBody>
          <a:bodyPr/>
          <a:lstStyle/>
          <a:p>
            <a:r>
              <a:rPr lang="fi-FI" noProof="0" dirty="0"/>
              <a:t>Rakennusten vesilaitteistoissa johdettavan veden laatuvaatimukset ja -tavoitteet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E5D9B95-342D-4C0A-03AF-3866899AA9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1388" y="1506583"/>
            <a:ext cx="10169525" cy="470263"/>
          </a:xfrm>
        </p:spPr>
        <p:txBody>
          <a:bodyPr/>
          <a:lstStyle/>
          <a:p>
            <a:r>
              <a:rPr lang="fi-FI" dirty="0"/>
              <a:t>Terveydensuojelulaki (763/1994) ja Talousvesiasetus (1352/2015)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72309D8-DE03-B7F9-CCCF-A50FE5A2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2098765"/>
            <a:ext cx="10170000" cy="3924035"/>
          </a:xfrm>
        </p:spPr>
        <p:txBody>
          <a:bodyPr/>
          <a:lstStyle/>
          <a:p>
            <a:r>
              <a:rPr lang="fi-FI" sz="1900" b="0" i="0" dirty="0">
                <a:solidFill>
                  <a:srgbClr val="000000"/>
                </a:solidFill>
                <a:effectLst/>
              </a:rPr>
              <a:t>Talousveden ja lämpimän käyttöveden on oltava terveydelle haitatonta ja tarkoitukseensa käyttökelpoista.</a:t>
            </a:r>
          </a:p>
          <a:p>
            <a:r>
              <a:rPr lang="fi-FI" sz="1900" noProof="0" dirty="0" err="1">
                <a:solidFill>
                  <a:srgbClr val="000000"/>
                </a:solidFill>
              </a:rPr>
              <a:t>Leg</a:t>
            </a:r>
            <a:r>
              <a:rPr lang="fi-FI" sz="1900" dirty="0" err="1">
                <a:solidFill>
                  <a:srgbClr val="000000"/>
                </a:solidFill>
              </a:rPr>
              <a:t>ionellan</a:t>
            </a:r>
            <a:r>
              <a:rPr lang="fi-FI" sz="1900" dirty="0">
                <a:solidFill>
                  <a:srgbClr val="000000"/>
                </a:solidFill>
              </a:rPr>
              <a:t> toimenpideraja 1000 </a:t>
            </a:r>
            <a:r>
              <a:rPr lang="fi-FI" sz="1900" dirty="0" err="1">
                <a:solidFill>
                  <a:srgbClr val="000000"/>
                </a:solidFill>
              </a:rPr>
              <a:t>pmy</a:t>
            </a:r>
            <a:r>
              <a:rPr lang="fi-FI" sz="1900" dirty="0">
                <a:solidFill>
                  <a:srgbClr val="000000"/>
                </a:solidFill>
              </a:rPr>
              <a:t> /l</a:t>
            </a:r>
          </a:p>
          <a:p>
            <a:pPr lvl="1"/>
            <a:r>
              <a:rPr lang="fi-FI" dirty="0" err="1">
                <a:solidFill>
                  <a:srgbClr val="000000"/>
                </a:solidFill>
              </a:rPr>
              <a:t>Legionella</a:t>
            </a:r>
            <a:r>
              <a:rPr lang="fi-FI" dirty="0">
                <a:solidFill>
                  <a:srgbClr val="000000"/>
                </a:solidFill>
              </a:rPr>
              <a:t>-sukuun kuuluvien bakteerien kokonaismäärä, L. </a:t>
            </a:r>
            <a:r>
              <a:rPr lang="fi-FI" dirty="0" err="1">
                <a:solidFill>
                  <a:srgbClr val="000000"/>
                </a:solidFill>
              </a:rPr>
              <a:t>Pneumophila</a:t>
            </a:r>
            <a:r>
              <a:rPr lang="fi-FI" dirty="0">
                <a:solidFill>
                  <a:srgbClr val="000000"/>
                </a:solidFill>
              </a:rPr>
              <a:t> -laji ilmoitettava erikseen. Toimenpideraja on kylmälle talousvedelle ja lämpimälle käyttövedelle.</a:t>
            </a:r>
          </a:p>
          <a:p>
            <a:r>
              <a:rPr lang="fi-FI" sz="1900" noProof="0" dirty="0">
                <a:solidFill>
                  <a:srgbClr val="000000"/>
                </a:solidFill>
              </a:rPr>
              <a:t>Lyijyn toimenpideraja 10 µg/l, tavoite 5 µg/l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Ylitykset harvinaisia Suomessa, voi kuitenkin liueta uusista vesikalusteista. Sovelletaan vain kylmään talousveteen.</a:t>
            </a:r>
          </a:p>
          <a:p>
            <a:r>
              <a:rPr lang="fi-FI" sz="1900" noProof="0" dirty="0">
                <a:solidFill>
                  <a:srgbClr val="000000"/>
                </a:solidFill>
              </a:rPr>
              <a:t>Lämpimän käyttöveden </a:t>
            </a:r>
            <a:r>
              <a:rPr lang="fi-FI" sz="1900" dirty="0">
                <a:solidFill>
                  <a:srgbClr val="000000"/>
                </a:solidFill>
              </a:rPr>
              <a:t>lämpötilan toimenpideraja 50 </a:t>
            </a:r>
            <a:r>
              <a:rPr lang="fi-FI" sz="1900" noProof="0" dirty="0">
                <a:solidFill>
                  <a:srgbClr val="000000"/>
                </a:solidFill>
              </a:rPr>
              <a:t>°C </a:t>
            </a:r>
            <a:endParaRPr lang="fi-FI" sz="1900" dirty="0">
              <a:solidFill>
                <a:srgbClr val="000000"/>
              </a:solidFill>
            </a:endParaRPr>
          </a:p>
          <a:p>
            <a:pPr lvl="1"/>
            <a:r>
              <a:rPr lang="fi-FI" noProof="0" dirty="0">
                <a:solidFill>
                  <a:srgbClr val="000000"/>
                </a:solidFill>
              </a:rPr>
              <a:t>Kannustettava pyrkimään 55 °C lämpötilaan.</a:t>
            </a:r>
          </a:p>
          <a:p>
            <a:r>
              <a:rPr lang="fi-FI" sz="1900" dirty="0">
                <a:solidFill>
                  <a:srgbClr val="000000"/>
                </a:solidFill>
              </a:rPr>
              <a:t>Kylmän talousveden laatutavoite 20 </a:t>
            </a:r>
            <a:r>
              <a:rPr lang="fi-FI" sz="1900" noProof="0" dirty="0">
                <a:solidFill>
                  <a:srgbClr val="000000"/>
                </a:solidFill>
              </a:rPr>
              <a:t>°C.</a:t>
            </a:r>
            <a:endParaRPr lang="fi-FI" sz="1900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F60761-5C55-43F8-3C0A-1471E1E7B4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262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Nuoli napakympissä">
            <a:extLst>
              <a:ext uri="{FF2B5EF4-FFF2-40B4-BE49-F238E27FC236}">
                <a16:creationId xmlns:a16="http://schemas.microsoft.com/office/drawing/2014/main" id="{91C02FC9-48F3-1CFC-4C24-FD56F365D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2" b="4719"/>
          <a:stretch/>
        </p:blipFill>
        <p:spPr>
          <a:xfrm>
            <a:off x="20" y="-96243"/>
            <a:ext cx="12191980" cy="6954243"/>
          </a:xfrm>
          <a:prstGeom prst="rect">
            <a:avLst/>
          </a:prstGeom>
          <a:noFill/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4E5E556B-FC58-3EDE-D684-F9297696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734400"/>
            <a:ext cx="5610240" cy="5400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i-FI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Riskinarvioinnilla ja valvonnalla pyritään ennaltaehkäisemään rakennusten vesijärjestelmien aiheuttamat terveyshaitat.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009B2657-B91A-3EB2-ADB1-EE905A943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043" y="275045"/>
            <a:ext cx="1059174" cy="918709"/>
            <a:chOff x="2841625" y="4132263"/>
            <a:chExt cx="1409700" cy="1219200"/>
          </a:xfrm>
          <a:solidFill>
            <a:srgbClr val="007CB0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018BFA6-8412-4FF1-80C6-0BA79F0A4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450" y="4132263"/>
              <a:ext cx="650875" cy="1219200"/>
            </a:xfrm>
            <a:custGeom>
              <a:avLst/>
              <a:gdLst>
                <a:gd name="T0" fmla="*/ 0 w 1799"/>
                <a:gd name="T1" fmla="*/ 1671 h 3374"/>
                <a:gd name="T2" fmla="*/ 860 w 1799"/>
                <a:gd name="T3" fmla="*/ 1671 h 3374"/>
                <a:gd name="T4" fmla="*/ 659 w 1799"/>
                <a:gd name="T5" fmla="*/ 2194 h 3374"/>
                <a:gd name="T6" fmla="*/ 0 w 1799"/>
                <a:gd name="T7" fmla="*/ 2638 h 3374"/>
                <a:gd name="T8" fmla="*/ 393 w 1799"/>
                <a:gd name="T9" fmla="*/ 3374 h 3374"/>
                <a:gd name="T10" fmla="*/ 1480 w 1799"/>
                <a:gd name="T11" fmla="*/ 2595 h 3374"/>
                <a:gd name="T12" fmla="*/ 1799 w 1799"/>
                <a:gd name="T13" fmla="*/ 1385 h 3374"/>
                <a:gd name="T14" fmla="*/ 1799 w 1799"/>
                <a:gd name="T15" fmla="*/ 0 h 3374"/>
                <a:gd name="T16" fmla="*/ 0 w 1799"/>
                <a:gd name="T17" fmla="*/ 0 h 3374"/>
                <a:gd name="T18" fmla="*/ 0 w 1799"/>
                <a:gd name="T19" fmla="*/ 1671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9" h="3374">
                  <a:moveTo>
                    <a:pt x="0" y="1671"/>
                  </a:moveTo>
                  <a:lnTo>
                    <a:pt x="860" y="1671"/>
                  </a:lnTo>
                  <a:cubicBezTo>
                    <a:pt x="846" y="1872"/>
                    <a:pt x="779" y="2046"/>
                    <a:pt x="659" y="2194"/>
                  </a:cubicBezTo>
                  <a:cubicBezTo>
                    <a:pt x="539" y="2341"/>
                    <a:pt x="319" y="2490"/>
                    <a:pt x="0" y="2638"/>
                  </a:cubicBezTo>
                  <a:lnTo>
                    <a:pt x="393" y="3374"/>
                  </a:lnTo>
                  <a:cubicBezTo>
                    <a:pt x="905" y="3151"/>
                    <a:pt x="1268" y="2891"/>
                    <a:pt x="1480" y="2595"/>
                  </a:cubicBezTo>
                  <a:cubicBezTo>
                    <a:pt x="1692" y="2299"/>
                    <a:pt x="1799" y="1895"/>
                    <a:pt x="1799" y="1385"/>
                  </a:cubicBezTo>
                  <a:lnTo>
                    <a:pt x="1799" y="0"/>
                  </a:lnTo>
                  <a:lnTo>
                    <a:pt x="0" y="0"/>
                  </a:lnTo>
                  <a:lnTo>
                    <a:pt x="0" y="16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924A022-03B7-BC69-3227-2EF522C7D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25" y="4132263"/>
              <a:ext cx="650875" cy="1219200"/>
            </a:xfrm>
            <a:custGeom>
              <a:avLst/>
              <a:gdLst>
                <a:gd name="T0" fmla="*/ 0 w 1799"/>
                <a:gd name="T1" fmla="*/ 1671 h 3374"/>
                <a:gd name="T2" fmla="*/ 860 w 1799"/>
                <a:gd name="T3" fmla="*/ 1671 h 3374"/>
                <a:gd name="T4" fmla="*/ 660 w 1799"/>
                <a:gd name="T5" fmla="*/ 2194 h 3374"/>
                <a:gd name="T6" fmla="*/ 0 w 1799"/>
                <a:gd name="T7" fmla="*/ 2638 h 3374"/>
                <a:gd name="T8" fmla="*/ 393 w 1799"/>
                <a:gd name="T9" fmla="*/ 3374 h 3374"/>
                <a:gd name="T10" fmla="*/ 1481 w 1799"/>
                <a:gd name="T11" fmla="*/ 2595 h 3374"/>
                <a:gd name="T12" fmla="*/ 1799 w 1799"/>
                <a:gd name="T13" fmla="*/ 1385 h 3374"/>
                <a:gd name="T14" fmla="*/ 1799 w 1799"/>
                <a:gd name="T15" fmla="*/ 0 h 3374"/>
                <a:gd name="T16" fmla="*/ 0 w 1799"/>
                <a:gd name="T17" fmla="*/ 0 h 3374"/>
                <a:gd name="T18" fmla="*/ 0 w 1799"/>
                <a:gd name="T19" fmla="*/ 1671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9" h="3374">
                  <a:moveTo>
                    <a:pt x="0" y="1671"/>
                  </a:moveTo>
                  <a:lnTo>
                    <a:pt x="860" y="1671"/>
                  </a:lnTo>
                  <a:cubicBezTo>
                    <a:pt x="846" y="1872"/>
                    <a:pt x="780" y="2046"/>
                    <a:pt x="660" y="2194"/>
                  </a:cubicBezTo>
                  <a:cubicBezTo>
                    <a:pt x="540" y="2341"/>
                    <a:pt x="320" y="2490"/>
                    <a:pt x="0" y="2638"/>
                  </a:cubicBezTo>
                  <a:lnTo>
                    <a:pt x="393" y="3374"/>
                  </a:lnTo>
                  <a:cubicBezTo>
                    <a:pt x="906" y="3151"/>
                    <a:pt x="1268" y="2891"/>
                    <a:pt x="1481" y="2595"/>
                  </a:cubicBezTo>
                  <a:cubicBezTo>
                    <a:pt x="1693" y="2299"/>
                    <a:pt x="1799" y="1895"/>
                    <a:pt x="1799" y="1385"/>
                  </a:cubicBezTo>
                  <a:lnTo>
                    <a:pt x="1799" y="0"/>
                  </a:lnTo>
                  <a:lnTo>
                    <a:pt x="0" y="0"/>
                  </a:lnTo>
                  <a:lnTo>
                    <a:pt x="0" y="16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4976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DE8EE50-B91D-197F-523A-53A358575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5626" y="1454998"/>
            <a:ext cx="5328000" cy="2448000"/>
          </a:xfrm>
        </p:spPr>
        <p:txBody>
          <a:bodyPr/>
          <a:lstStyle/>
          <a:p>
            <a:r>
              <a:rPr lang="fi-FI" dirty="0"/>
              <a:t>Ensisijaiset tilat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609B235-0B60-F872-8689-D17116565D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30200" cy="282575"/>
          </a:xfrm>
        </p:spPr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059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16F3B-59D0-B9A2-85B9-8FD57DA2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3" y="365125"/>
            <a:ext cx="10266637" cy="1010829"/>
          </a:xfrm>
        </p:spPr>
        <p:txBody>
          <a:bodyPr/>
          <a:lstStyle/>
          <a:p>
            <a:r>
              <a:rPr lang="fi-FI" dirty="0"/>
              <a:t>Kansallisesti ensisijaisiksi tiloiksi määritellyt kohteet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6FEDB1-82B3-1B22-063B-1CFDE7232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r>
              <a:rPr lang="fi-FI" sz="1900" dirty="0"/>
              <a:t>Kunta voi ensisijaisen tilan yleisen määritelmän mukaan päättää, mitä muita tiloja se määrittelee ensisijaisiksi tiloiksi.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118CFF-234D-4E92-664E-7B1807D5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7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BC6C804-363C-E667-E9B1-9156475D7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" y="1595261"/>
            <a:ext cx="9687384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7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16F3B-59D0-B9A2-85B9-8FD57DA2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Ensisijaisten tilojen omistajien / haltijoiden velvollisuudet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6FEDB1-82B3-1B22-063B-1CFDE7232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Ensisijaisina tiloina käytettävien rakennusten omistajilla on velvollisuus tehdä vesilaitteistoistaan riskinarviointi, jossa olisi huomioitava erityisesti </a:t>
            </a:r>
            <a:r>
              <a:rPr lang="fi-FI" sz="2400" dirty="0" err="1"/>
              <a:t>legionellabakteerin</a:t>
            </a:r>
            <a:r>
              <a:rPr lang="fi-FI" sz="2400" dirty="0"/>
              <a:t> esiintyvyys ja lyijyn pitoisuus vedessä.</a:t>
            </a:r>
          </a:p>
          <a:p>
            <a:r>
              <a:rPr lang="fi-FI" sz="2400" dirty="0"/>
              <a:t>Ensisijaisena tilana käytettävän rakennuksen omistajan on koottava ja pidettävä ajan tasalla riskienhallinnan kannalta tarpeellisia tietoja ja kohdistettava riskienhallintaa rakennuksen vesilaitteistoihin sekä toimitettava tiedot tilaa käyttävälle toiminnanharjoittajalle.</a:t>
            </a:r>
          </a:p>
          <a:p>
            <a:r>
              <a:rPr lang="fi-FI" sz="2400" dirty="0"/>
              <a:t>Riskienhallintatoimenpiteet tulee olla 12.1.2029 mennessä tehtynä ja riskienhallintaa koskevat tiedot esitettävissä.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118CFF-234D-4E92-664E-7B1807D5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853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16F3B-59D0-B9A2-85B9-8FD57DA2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Vesilaitteistoista aiheutuvan haitan ehkäisy julkisen tai kaupallisen toiminnan tiloissa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6FEDB1-82B3-1B22-063B-1CFDE7232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Riskinarviointivelvoite ei koske muita kuin ensisijaisten tilojen vesilaitteistoja, mutta laatupoikkeaman havaittuaan terveydensuojelun on kannustettava julkiseen tai kaupalliseen toimintaan käytettävän rakennuksen omistajaa / haltijaa tekemään rakennuksen vesilaitteistoa koskeva riskinarviointi.</a:t>
            </a:r>
          </a:p>
          <a:p>
            <a:r>
              <a:rPr lang="fi-FI" sz="2400" dirty="0"/>
              <a:t>Laatupoikkeaman korjaamiseen sovelletaan näissäkin kohteissa talousvesiasetuksen sääntelyä tilanteen korjaamiseksi.</a:t>
            </a:r>
          </a:p>
          <a:p>
            <a:endParaRPr lang="fi-FI" sz="2400" dirty="0"/>
          </a:p>
          <a:p>
            <a:endParaRPr lang="fi-FI" sz="2400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118CFF-234D-4E92-664E-7B1807D5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66C7BC8-A4A3-4653-AED5-D8A5565485F8}" type="slidenum">
              <a:rPr lang="fi-FI" smtClean="0"/>
              <a:pPr algn="l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3763327"/>
      </p:ext>
    </p:extLst>
  </p:cSld>
  <p:clrMapOvr>
    <a:masterClrMapping/>
  </p:clrMapOvr>
</p:sld>
</file>

<file path=ppt/theme/theme1.xml><?xml version="1.0" encoding="utf-8"?>
<a:theme xmlns:a="http://schemas.openxmlformats.org/drawingml/2006/main" name="Valvira">
  <a:themeElements>
    <a:clrScheme name="Valvira">
      <a:dk1>
        <a:srgbClr val="191919"/>
      </a:dk1>
      <a:lt1>
        <a:sysClr val="window" lastClr="FFFFFF"/>
      </a:lt1>
      <a:dk2>
        <a:srgbClr val="007CB0"/>
      </a:dk2>
      <a:lt2>
        <a:srgbClr val="E7E6E6"/>
      </a:lt2>
      <a:accent1>
        <a:srgbClr val="007CB0"/>
      </a:accent1>
      <a:accent2>
        <a:srgbClr val="0099F0"/>
      </a:accent2>
      <a:accent3>
        <a:srgbClr val="4EA510"/>
      </a:accent3>
      <a:accent4>
        <a:srgbClr val="875A2C"/>
      </a:accent4>
      <a:accent5>
        <a:srgbClr val="FF5F00"/>
      </a:accent5>
      <a:accent6>
        <a:srgbClr val="CE1D7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alvira_esitysmallipohja_FI.potx" id="{455EA763-ECA0-4FF6-8B36-AAFF89C6B897}" vid="{0255E894-1137-4FA6-A374-737C6E560B62}"/>
    </a:ext>
  </a:extLst>
</a:theme>
</file>

<file path=ppt/theme/theme2.xml><?xml version="1.0" encoding="utf-8"?>
<a:theme xmlns:a="http://schemas.openxmlformats.org/drawingml/2006/main" name="Valvira väripohjat">
  <a:themeElements>
    <a:clrScheme name="Valvira">
      <a:dk1>
        <a:srgbClr val="191919"/>
      </a:dk1>
      <a:lt1>
        <a:sysClr val="window" lastClr="FFFFFF"/>
      </a:lt1>
      <a:dk2>
        <a:srgbClr val="007CB0"/>
      </a:dk2>
      <a:lt2>
        <a:srgbClr val="E7E6E6"/>
      </a:lt2>
      <a:accent1>
        <a:srgbClr val="007CB0"/>
      </a:accent1>
      <a:accent2>
        <a:srgbClr val="0099F0"/>
      </a:accent2>
      <a:accent3>
        <a:srgbClr val="4EA510"/>
      </a:accent3>
      <a:accent4>
        <a:srgbClr val="875A2C"/>
      </a:accent4>
      <a:accent5>
        <a:srgbClr val="FF5F00"/>
      </a:accent5>
      <a:accent6>
        <a:srgbClr val="CE1D7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alvira_esitysmallipohja_FI.potx" id="{455EA763-ECA0-4FF6-8B36-AAFF89C6B897}" vid="{9B25FFBE-8429-4D81-9478-BA176293E912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95fa535-6bc0-41a5-b9d9-f1c35ec2e0dd" ContentTypeId="0x0101009D1CB255DA76424F860D91F20E6C4118002323A2BA8E7F64458E86312A2CF97945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ientSideApplicationId xmlns="http://schemas.microsoft.com/sharepoint/v3" xsi:nil="true"/>
    <CanvasContent1 xmlns="http://schemas.microsoft.com/sharepoint/v3" xsi:nil="true"/>
    <LayoutWebpartsContent xmlns="http://schemas.microsoft.com/sharepoint/v3" xsi:nil="true"/>
    <_TopicHeader xmlns="http://schemas.microsoft.com/sharepoint/v3" xsi:nil="true"/>
    <BannerImageUrl xmlns="http://schemas.microsoft.com/sharepoint/v3">
      <Url xsi:nil="true"/>
      <Description xsi:nil="true"/>
    </BannerImageUrl>
    <_AuthorByline xmlns="http://schemas.microsoft.com/sharepoint/v3">
      <UserInfo>
        <DisplayName/>
        <AccountId xsi:nil="true"/>
        <AccountType/>
      </UserInfo>
    </_AuthorByline>
    <PageLayoutType xmlns="http://schemas.microsoft.com/sharepoint/v3" xsi:nil="true"/>
    <df30e03dd47a41c4bf66fed28d805f31 xmlns="cfe885dc-9db7-4894-95a4-8bf7ccbac140">
      <Terms xmlns="http://schemas.microsoft.com/office/infopath/2007/PartnerControls"/>
    </df30e03dd47a41c4bf66fed28d805f31>
    <BannerImageOffset xmlns="http://schemas.microsoft.com/sharepoint/v3" xsi:nil="true"/>
    <TaxCatchAll xmlns="cfe885dc-9db7-4894-95a4-8bf7ccbac140"/>
    <PromotedState xmlns="http://schemas.microsoft.com/sharepoint/v3">0</PromotedState>
    <_SPCallToAction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Valvira Sisältösivu" ma:contentTypeID="0x0101009D1CB255DA76424F860D91F20E6C4118002323A2BA8E7F64458E86312A2CF9794500F96446E7679AD440A1D659BEB93B5429" ma:contentTypeVersion="9" ma:contentTypeDescription="" ma:contentTypeScope="" ma:versionID="dd0d801220180cf509ea5ee00b449470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cfe885dc-9db7-4894-95a4-8bf7ccbac140" targetNamespace="http://schemas.microsoft.com/office/2006/metadata/properties" ma:root="true" ma:fieldsID="40790ef066eecec7acbb7adf64182ae4" ns1:_="" ns2:_="" ns3:_="">
    <xsd:import namespace="http://schemas.microsoft.com/sharepoint/v3"/>
    <xsd:import namespace="http://schemas.microsoft.com/sharepoint/v3/fields"/>
    <xsd:import namespace="cfe885dc-9db7-4894-95a4-8bf7ccbac140"/>
    <xsd:element name="properties">
      <xsd:complexType>
        <xsd:sequence>
          <xsd:element name="documentManagement">
            <xsd:complexType>
              <xsd:all>
                <xsd:element ref="ns1:ClientSideApplicationId" minOccurs="0"/>
                <xsd:element ref="ns1:PageLayoutType" minOccurs="0"/>
                <xsd:element ref="ns1:CanvasContent1" minOccurs="0"/>
                <xsd:element ref="ns1:BannerImageUrl" minOccurs="0"/>
                <xsd:element ref="ns1:BannerImageOffset" minOccurs="0"/>
                <xsd:element ref="ns2:Description" minOccurs="0"/>
                <xsd:element ref="ns1:PromotedState" minOccurs="0"/>
                <xsd:element ref="ns1:FirstPublishedDate" minOccurs="0"/>
                <xsd:element ref="ns1:LayoutWebpartsContent" minOccurs="0"/>
                <xsd:element ref="ns1:_AuthorByline" minOccurs="0"/>
                <xsd:element ref="ns1:_TopicHeader" minOccurs="0"/>
                <xsd:element ref="ns1:_SPSitePageFlags" minOccurs="0"/>
                <xsd:element ref="ns3:df30e03dd47a41c4bf66fed28d805f31" minOccurs="0"/>
                <xsd:element ref="ns3:TaxCatchAll" minOccurs="0"/>
                <xsd:element ref="ns3:TaxCatchAllLabel" minOccurs="0"/>
                <xsd:element ref="ns1:_SPAssetFolderId" minOccurs="0"/>
                <xsd:element ref="ns1:_SPCallTo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lientSideApplicationId" ma:index="9" nillable="true" ma:displayName="Asiakassovellussivun tunnus" ma:description="Asiakassovellussivun tunnus" ma:hidden="true" ma:internalName="ClientSideApplicationId">
      <xsd:simpleType>
        <xsd:restriction base="dms:Unknown"/>
      </xsd:simpleType>
    </xsd:element>
    <xsd:element name="PageLayoutType" ma:index="10" nillable="true" ma:displayName="Sivun asettelun tyyppi" ma:description="Sivun asettelun tyyppi" ma:hidden="true" ma:internalName="PageLayoutType">
      <xsd:simpleType>
        <xsd:restriction base="dms:Text">
          <xsd:maxLength value="255"/>
        </xsd:restriction>
      </xsd:simpleType>
    </xsd:element>
    <xsd:element name="CanvasContent1" ma:index="11" nillable="true" ma:displayName="Sisällön tuotantoalustan sisältö" ma:description="Sisällön tuotantoalustan sisältö tallennetaan sivuston sivussa tähän sarakkeeseen." ma:internalName="CanvasContent1" ma:readOnly="false">
      <xsd:simpleType>
        <xsd:restriction base="dms:Unknown"/>
      </xsd:simpleType>
    </xsd:element>
    <xsd:element name="BannerImageUrl" ma:index="12" nillable="true" ma:displayName="Palkin kuvan URL-osoite" ma:description="Palkin kuvan URL-osoite" ma:internalName="BannerImage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BannerImageOffset" ma:index="13" nillable="true" ma:displayName="Palkin kuvan siirtymä" ma:description="Palkin kuvan siirtymä" ma:hidden="true" ma:internalName="BannerImageOffset">
      <xsd:simpleType>
        <xsd:restriction base="dms:Text"/>
      </xsd:simpleType>
    </xsd:element>
    <xsd:element name="PromotedState" ma:index="15" nillable="true" ma:displayName="Ylennetty" ma:default="0" ma:description="" ma:internalName="PromotedState" ma:readOnly="true">
      <xsd:simpleType>
        <xsd:restriction base="dms:Number"/>
      </xsd:simpleType>
    </xsd:element>
    <xsd:element name="FirstPublishedDate" ma:index="16" nillable="true" ma:displayName="Ensimmäinen julkaisupäivä" ma:description="" ma:indexed="true" ma:internalName="FirstPublishedDate" ma:readOnly="true">
      <xsd:simpleType>
        <xsd:restriction base="dms:DateTime"/>
      </xsd:simpleType>
    </xsd:element>
    <xsd:element name="LayoutWebpartsContent" ma:index="17" nillable="true" ma:displayName="Sivuasettelun sisältö" ma:description="Tämä sarake sisältää sivustosivun sivuasettelun verkko-osien sisällön." ma:internalName="LayoutWebpartsContent">
      <xsd:simpleType>
        <xsd:restriction base="dms:Unknown"/>
      </xsd:simpleType>
    </xsd:element>
    <xsd:element name="_AuthorByline" ma:index="18" nillable="true" ma:displayName="Tekijän nimi" ma:description="" ma:list="UserInfo" ma:internalName="_AuthorBylin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TopicHeader" ma:index="19" nillable="true" ma:displayName="Aiheen otsikko" ma:description="" ma:internalName="_TopicHeader">
      <xsd:simpleType>
        <xsd:restriction base="dms:Text"/>
      </xsd:simpleType>
    </xsd:element>
    <xsd:element name="_SPSitePageFlags" ma:index="20" nillable="true" ma:displayName="Sivuston sivumerkinnät" ma:description="" ma:internalName="_SPSitePageFlags" ma:readOnly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mplate"/>
                    <xsd:enumeration value="MigratedFromServerRendered"/>
                    <xsd:enumeration value="TopicPage"/>
                  </xsd:restriction>
                </xsd:simpleType>
              </xsd:element>
            </xsd:sequence>
          </xsd:extension>
        </xsd:complexContent>
      </xsd:complexType>
    </xsd:element>
    <xsd:element name="_SPAssetFolderId" ma:index="25" nillable="true" ma:displayName="Resurssikansion tunnus" ma:description="" ma:hidden="true" ma:internalName="_SPAssetFolderId" ma:readOnly="true">
      <xsd:simpleType>
        <xsd:restriction base="dms:Number"/>
      </xsd:simpleType>
    </xsd:element>
    <xsd:element name="_SPCallToAction" ma:index="26" nillable="true" ma:displayName="Toimintokutsu" ma:description="" ma:internalName="_SPCallToAc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escription" ma:index="14" nillable="true" ma:displayName="Kuvaus" ma:internalName="Description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885dc-9db7-4894-95a4-8bf7ccbac140" elementFormDefault="qualified">
    <xsd:import namespace="http://schemas.microsoft.com/office/2006/documentManagement/types"/>
    <xsd:import namespace="http://schemas.microsoft.com/office/infopath/2007/PartnerControls"/>
    <xsd:element name="df30e03dd47a41c4bf66fed28d805f31" ma:index="21" nillable="true" ma:taxonomy="true" ma:internalName="df30e03dd47a41c4bf66fed28d805f31" ma:taxonomyFieldName="Valvira_x0020_asiasanat" ma:displayName="Valvira asiasanat" ma:readOnly="false" ma:default="" ma:fieldId="{df30e03d-d47a-41c4-bf66-fed28d805f31}" ma:taxonomyMulti="true" ma:sspId="e95fa535-6bc0-41a5-b9d9-f1c35ec2e0dd" ma:termSetId="78ee4032-c5b1-40a8-bc1a-70746f8306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0a0e5773-d1f2-4d83-a912-272242fc432b}" ma:internalName="TaxCatchAll" ma:showField="CatchAllData" ma:web="c4a21153-ffee-4df2-89d3-85942d634d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hidden="true" ma:list="{0a0e5773-d1f2-4d83-a912-272242fc432b}" ma:internalName="TaxCatchAllLabel" ma:readOnly="true" ma:showField="CatchAllDataLabel" ma:web="c4a21153-ffee-4df2-89d3-85942d634d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DF7C35-FA27-4211-B96B-5BF55C5CEF6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B41C719D-AEA7-40E6-82D0-CDD28A7FD8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971381-3155-4559-BC7A-EE67A0DAFC7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fe885dc-9db7-4894-95a4-8bf7ccbac140"/>
  </ds:schemaRefs>
</ds:datastoreItem>
</file>

<file path=customXml/itemProps4.xml><?xml version="1.0" encoding="utf-8"?>
<ds:datastoreItem xmlns:ds="http://schemas.openxmlformats.org/officeDocument/2006/customXml" ds:itemID="{4E9F819F-C2B5-4A90-AE37-63DBA09AC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cfe885dc-9db7-4894-95a4-8bf7ccbac1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Valvira_esitysmallipohja_FI</Template>
  <TotalTime>1776</TotalTime>
  <Words>1218</Words>
  <Application>Microsoft Office PowerPoint</Application>
  <PresentationFormat>Laajakuva</PresentationFormat>
  <Paragraphs>157</Paragraphs>
  <Slides>26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26</vt:i4>
      </vt:variant>
    </vt:vector>
  </HeadingPairs>
  <TitlesOfParts>
    <vt:vector size="32" baseType="lpstr">
      <vt:lpstr>Arial</vt:lpstr>
      <vt:lpstr>Calibri</vt:lpstr>
      <vt:lpstr>Open Sans</vt:lpstr>
      <vt:lpstr>Wingdings</vt:lpstr>
      <vt:lpstr>Valvira</vt:lpstr>
      <vt:lpstr>Valvira väripohjat</vt:lpstr>
      <vt:lpstr>Rakennusten vesilaitteistojen riskinarviointi ja –hallinta</vt:lpstr>
      <vt:lpstr>Sisältö</vt:lpstr>
      <vt:lpstr>Juomavesidirektiivistä kansalliseen sääntelyyn</vt:lpstr>
      <vt:lpstr>Rakennusten vesilaitteistoissa johdettavan veden laatuvaatimukset ja -tavoitteet</vt:lpstr>
      <vt:lpstr>Riskinarvioinnilla ja valvonnalla pyritään ennaltaehkäisemään rakennusten vesijärjestelmien aiheuttamat terveyshaitat.</vt:lpstr>
      <vt:lpstr>Ensisijaiset tilat</vt:lpstr>
      <vt:lpstr>Kansallisesti ensisijaisiksi tiloiksi määritellyt kohteet</vt:lpstr>
      <vt:lpstr>Ensisijaisten tilojen omistajien / haltijoiden velvollisuudet</vt:lpstr>
      <vt:lpstr>Vesilaitteistoista aiheutuvan haitan ehkäisy julkisen tai kaupallisen toiminnan tiloissa</vt:lpstr>
      <vt:lpstr>Rakennusten vesilaitteistojen riskinarviointi</vt:lpstr>
      <vt:lpstr>Vesilaitteistojen riskinarviointi 1/2</vt:lpstr>
      <vt:lpstr>Vesilaitteistojen riskinarviointi 2/2</vt:lpstr>
      <vt:lpstr>Rakennusten vesilaitteistojen riskinhallinta</vt:lpstr>
      <vt:lpstr>Vesilaitteistojen riskinhallinta 1/2</vt:lpstr>
      <vt:lpstr>Vesilaitteistojen riskinhallinta 2/2</vt:lpstr>
      <vt:lpstr>Rakennusten vesilaitteistojen legionellabakteerin ja lyijyn riskinarviointi ja –hallinta –ohje</vt:lpstr>
      <vt:lpstr>Ohjeistus rakennusten vesilaitteistojen riskinarviointiin ja -hallintaan (1/2)</vt:lpstr>
      <vt:lpstr>Ohjeistus rakennusten vesilaitteistojen riskinarviointiin ja -hallintaan (2/2)</vt:lpstr>
      <vt:lpstr>Toiminta toimenpiderajojen ylittyessä ja terveyshaittaa epäiltäessä</vt:lpstr>
      <vt:lpstr>Toiminta terveyshaitta ja –epäilytilanteessa 1/3</vt:lpstr>
      <vt:lpstr>Toiminta terveyshaitta ja –epäilytilanteessa 2/3</vt:lpstr>
      <vt:lpstr>Toiminta terveyshaitta ja –epäilytilanteessa 3/3</vt:lpstr>
      <vt:lpstr>Tiedottaminen vedenkäyttäjille</vt:lpstr>
      <vt:lpstr>Terveysriskit ovat riskinarvioinnilla ja sen pohjalta tehtävillä jatkotoimilla ehkäistävissä.</vt:lpstr>
      <vt:lpstr>Yhteenveto</vt:lpstr>
      <vt:lpstr>Yhteystiedot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Rakennusten vesilaitteistojen riskinarviointi ja –hallinta</dc:title>
  <dc:creator>Streng Paul (Valvira)</dc:creator>
  <cp:lastModifiedBy>Streng Paul (Valvira)</cp:lastModifiedBy>
  <cp:revision>271</cp:revision>
  <dcterms:created xsi:type="dcterms:W3CDTF">2023-05-03T05:00:04Z</dcterms:created>
  <dcterms:modified xsi:type="dcterms:W3CDTF">2023-11-08T13:50:44Z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0x0101009D1CB255DA76424F860D91F20E6C4118002323A2BA8E7F64458E86312A2CF9794500F96446E7679AD440A1D659BEB93B5429</vt:lpwstr>
  </property>
</Properties>
</file>